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5" r:id="rId4"/>
    <p:sldId id="278" r:id="rId5"/>
    <p:sldId id="630" r:id="rId6"/>
    <p:sldId id="279" r:id="rId7"/>
    <p:sldId id="631" r:id="rId8"/>
    <p:sldId id="632" r:id="rId9"/>
    <p:sldId id="633" r:id="rId10"/>
    <p:sldId id="634" r:id="rId11"/>
    <p:sldId id="286" r:id="rId12"/>
    <p:sldId id="281" r:id="rId13"/>
    <p:sldId id="63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/>
    <p:restoredTop sz="94830"/>
  </p:normalViewPr>
  <p:slideViewPr>
    <p:cSldViewPr snapToGrid="0" snapToObjects="1">
      <p:cViewPr varScale="1">
        <p:scale>
          <a:sx n="117" d="100"/>
          <a:sy n="117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0A70-66C0-9D45-9876-1019998D9BF2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1FEC-CE71-FF4C-8628-58EB3AA64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9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9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46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36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62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40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66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1FEC-CE71-FF4C-8628-58EB3AA64E3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77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1" descr="EuroGentest2-newlogo-wi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9893" y="6124352"/>
            <a:ext cx="1612207" cy="52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 descr="European-Human-Genetics-Conferenc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1270" y="5746294"/>
            <a:ext cx="1222861" cy="9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42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73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49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DED43C-D666-5947-A82C-DF2F5348D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BBA89A-43A8-2042-9E86-2E8BF76BA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136A5A-9CD7-E242-88CE-F83E634C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FB7A-B4EE-CC44-9853-7B8DAE2F00D0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AE3AB2-5C9D-C54C-B631-F7D42727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2302D4-4911-6F4B-93BF-3DA3B20D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34DA-AA4E-9A49-B7B1-DC688015E5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74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09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32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95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6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21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68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59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6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E063-9E78-D048-9336-6EE47AA1E2AF}" type="datetimeFigureOut">
              <a:rPr lang="nb-NO" smtClean="0"/>
              <a:t>29.06.2022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C33F-DEBF-E944-A69C-6F44B151A6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2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hg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2271714" y="2417379"/>
            <a:ext cx="7648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400" b="1" dirty="0"/>
              <a:t>The ABC </a:t>
            </a:r>
            <a:r>
              <a:rPr lang="nb-NO" sz="4400" b="1" dirty="0" err="1"/>
              <a:t>of</a:t>
            </a:r>
            <a:r>
              <a:rPr lang="nb-NO" sz="4400" b="1" dirty="0"/>
              <a:t> variant </a:t>
            </a:r>
            <a:r>
              <a:rPr lang="nb-NO" sz="4400" b="1" dirty="0" err="1"/>
              <a:t>classification</a:t>
            </a:r>
            <a:endParaRPr lang="nb-NO" sz="4400" b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7A09B65-3A02-064F-A592-C974541AF68C}"/>
              </a:ext>
            </a:extLst>
          </p:cNvPr>
          <p:cNvSpPr txBox="1"/>
          <p:nvPr/>
        </p:nvSpPr>
        <p:spPr>
          <a:xfrm>
            <a:off x="4607325" y="3587098"/>
            <a:ext cx="2397772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dirty="0"/>
              <a:t>Gunnar </a:t>
            </a:r>
            <a:r>
              <a:rPr lang="nb-NO" dirty="0" err="1"/>
              <a:t>Douzgos</a:t>
            </a:r>
            <a:r>
              <a:rPr lang="nb-NO" dirty="0"/>
              <a:t> Houge</a:t>
            </a:r>
          </a:p>
          <a:p>
            <a:endParaRPr lang="nb-NO" dirty="0"/>
          </a:p>
          <a:p>
            <a:r>
              <a:rPr lang="nl-NL" dirty="0"/>
              <a:t>Andreas </a:t>
            </a:r>
            <a:r>
              <a:rPr lang="nl-NL" dirty="0" err="1"/>
              <a:t>Laner</a:t>
            </a:r>
            <a:r>
              <a:rPr lang="nl-NL" dirty="0"/>
              <a:t> </a:t>
            </a:r>
          </a:p>
          <a:p>
            <a:r>
              <a:rPr lang="nl-NL" dirty="0" err="1"/>
              <a:t>Sebahattin</a:t>
            </a:r>
            <a:r>
              <a:rPr lang="nl-NL" dirty="0"/>
              <a:t> </a:t>
            </a:r>
            <a:r>
              <a:rPr lang="nl-NL" dirty="0" err="1"/>
              <a:t>Cirak</a:t>
            </a:r>
            <a:endParaRPr lang="nl-NL" dirty="0"/>
          </a:p>
          <a:p>
            <a:r>
              <a:rPr lang="nl-NL" dirty="0"/>
              <a:t>Nicole de Leeuw</a:t>
            </a:r>
          </a:p>
          <a:p>
            <a:r>
              <a:rPr lang="nl-NL" dirty="0"/>
              <a:t>Hans Scheffer</a:t>
            </a:r>
          </a:p>
          <a:p>
            <a:r>
              <a:rPr lang="nl-NL" dirty="0"/>
              <a:t>Johan den Dunnen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60088F-980C-D44C-9E96-94D20201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" y="224117"/>
            <a:ext cx="11905203" cy="738462"/>
          </a:xfrm>
        </p:spPr>
        <p:txBody>
          <a:bodyPr>
            <a:noAutofit/>
          </a:bodyPr>
          <a:lstStyle/>
          <a:p>
            <a:r>
              <a:rPr lang="nb-NO" sz="2400" b="1" dirty="0" err="1">
                <a:latin typeface="+mn-lt"/>
              </a:rPr>
              <a:t>Table</a:t>
            </a:r>
            <a:r>
              <a:rPr lang="nb-NO" sz="2400" b="1" dirty="0">
                <a:latin typeface="+mn-lt"/>
              </a:rPr>
              <a:t> 4 	</a:t>
            </a:r>
            <a:r>
              <a:rPr lang="nb-NO" sz="2400" b="1" dirty="0" err="1">
                <a:latin typeface="+mn-lt"/>
              </a:rPr>
              <a:t>Step</a:t>
            </a:r>
            <a:r>
              <a:rPr lang="nb-NO" sz="2400" b="1" dirty="0">
                <a:latin typeface="+mn-lt"/>
              </a:rPr>
              <a:t> C – </a:t>
            </a:r>
            <a:r>
              <a:rPr lang="nb-NO" sz="2400" b="1" dirty="0" err="1">
                <a:latin typeface="+mn-lt"/>
              </a:rPr>
              <a:t>Selection</a:t>
            </a:r>
            <a:r>
              <a:rPr lang="nb-NO" sz="2400" b="1" dirty="0">
                <a:latin typeface="+mn-lt"/>
              </a:rPr>
              <a:t> </a:t>
            </a:r>
            <a:r>
              <a:rPr lang="nb-NO" sz="2400" b="1" dirty="0" err="1">
                <a:latin typeface="+mn-lt"/>
              </a:rPr>
              <a:t>of</a:t>
            </a:r>
            <a:r>
              <a:rPr lang="nb-NO" sz="2400" b="1" dirty="0">
                <a:latin typeface="+mn-lt"/>
              </a:rPr>
              <a:t> a standard variant </a:t>
            </a:r>
            <a:r>
              <a:rPr lang="nb-NO" sz="2400" b="1" dirty="0" err="1">
                <a:latin typeface="+mn-lt"/>
              </a:rPr>
              <a:t>comment</a:t>
            </a:r>
            <a:r>
              <a:rPr lang="nb-NO" sz="2400" b="1" dirty="0">
                <a:latin typeface="+mn-lt"/>
              </a:rPr>
              <a:t> 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		</a:t>
            </a:r>
            <a:r>
              <a:rPr lang="nb-NO" sz="2400" dirty="0">
                <a:latin typeface="+mn-lt"/>
              </a:rPr>
              <a:t>(</a:t>
            </a:r>
            <a:r>
              <a:rPr lang="nb-NO" sz="2400" dirty="0" err="1">
                <a:latin typeface="+mn-lt"/>
              </a:rPr>
              <a:t>examples</a:t>
            </a:r>
            <a:r>
              <a:rPr lang="nb-NO" sz="2400" dirty="0">
                <a:latin typeface="+mn-lt"/>
              </a:rPr>
              <a:t> given, </a:t>
            </a:r>
            <a:r>
              <a:rPr lang="nb-NO" sz="2400" dirty="0" err="1">
                <a:latin typeface="+mn-lt"/>
              </a:rPr>
              <a:t>these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comments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can</a:t>
            </a:r>
            <a:r>
              <a:rPr lang="nb-NO" sz="2400" dirty="0">
                <a:latin typeface="+mn-lt"/>
              </a:rPr>
              <a:t> be </a:t>
            </a:r>
            <a:r>
              <a:rPr lang="nb-NO" sz="2400" dirty="0" err="1">
                <a:latin typeface="+mn-lt"/>
              </a:rPr>
              <a:t>adapted</a:t>
            </a:r>
            <a:r>
              <a:rPr lang="nb-NO" sz="2400" dirty="0">
                <a:latin typeface="+mn-lt"/>
              </a:rPr>
              <a:t> to </a:t>
            </a:r>
            <a:r>
              <a:rPr lang="nb-NO" sz="2400" dirty="0" err="1">
                <a:latin typeface="+mn-lt"/>
              </a:rPr>
              <a:t>suit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local</a:t>
            </a:r>
            <a:r>
              <a:rPr lang="nb-NO" sz="2400" dirty="0">
                <a:latin typeface="+mn-lt"/>
              </a:rPr>
              <a:t>/</a:t>
            </a:r>
            <a:r>
              <a:rPr lang="nb-NO" sz="2400" dirty="0" err="1">
                <a:latin typeface="+mn-lt"/>
              </a:rPr>
              <a:t>national</a:t>
            </a:r>
            <a:r>
              <a:rPr lang="nb-NO" sz="2400" dirty="0">
                <a:latin typeface="+mn-lt"/>
              </a:rPr>
              <a:t> </a:t>
            </a:r>
            <a:r>
              <a:rPr lang="nb-NO" sz="2400" dirty="0" err="1">
                <a:latin typeface="+mn-lt"/>
              </a:rPr>
              <a:t>needs</a:t>
            </a:r>
            <a:r>
              <a:rPr lang="nb-NO" sz="2400" dirty="0">
                <a:latin typeface="+mn-lt"/>
              </a:rPr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C1FB09-B229-DD40-8D6C-CAB36F29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1144370"/>
            <a:ext cx="12024946" cy="526091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/>
              <a:t>Class</a:t>
            </a:r>
            <a:br>
              <a:rPr lang="nb-NO" sz="2400" dirty="0"/>
            </a:br>
            <a:br>
              <a:rPr lang="nb-NO" sz="2400" dirty="0">
                <a:solidFill>
                  <a:schemeClr val="bg1"/>
                </a:solidFill>
                <a:highlight>
                  <a:srgbClr val="00FF00"/>
                </a:highlight>
              </a:rPr>
            </a:br>
            <a:r>
              <a:rPr lang="nb-NO" sz="2400" dirty="0">
                <a:highlight>
                  <a:srgbClr val="00FF00"/>
                </a:highlight>
              </a:rPr>
              <a:t>0	</a:t>
            </a:r>
            <a:r>
              <a:rPr lang="nb-NO" sz="2400" dirty="0"/>
              <a:t> Normal </a:t>
            </a:r>
            <a:r>
              <a:rPr lang="nb-NO" sz="2400" dirty="0" err="1"/>
              <a:t>findings</a:t>
            </a:r>
            <a:endParaRPr lang="nb-NO" sz="2400" dirty="0"/>
          </a:p>
          <a:p>
            <a:pPr marL="0" indent="0">
              <a:buNone/>
            </a:pPr>
            <a:r>
              <a:rPr lang="nb-NO" sz="2400" dirty="0">
                <a:highlight>
                  <a:srgbClr val="00FF00"/>
                </a:highlight>
              </a:rPr>
              <a:t>F	</a:t>
            </a:r>
            <a:r>
              <a:rPr lang="nb-NO" sz="2400" dirty="0"/>
              <a:t> Normal </a:t>
            </a:r>
            <a:r>
              <a:rPr lang="nb-NO" sz="2400" dirty="0" err="1"/>
              <a:t>findings</a:t>
            </a:r>
            <a:r>
              <a:rPr lang="nb-NO" sz="2400" dirty="0"/>
              <a:t> – </a:t>
            </a:r>
            <a:r>
              <a:rPr lang="nb-NO" sz="2400" dirty="0" err="1"/>
              <a:t>no</a:t>
            </a:r>
            <a:r>
              <a:rPr lang="nb-NO" sz="2400" dirty="0"/>
              <a:t> </a:t>
            </a:r>
            <a:r>
              <a:rPr lang="nb-NO" sz="2400" dirty="0" err="1"/>
              <a:t>pathogenic</a:t>
            </a:r>
            <a:r>
              <a:rPr lang="nb-NO" sz="2400" dirty="0"/>
              <a:t> or </a:t>
            </a:r>
            <a:r>
              <a:rPr lang="nb-NO" sz="2400" dirty="0" err="1"/>
              <a:t>likely</a:t>
            </a:r>
            <a:r>
              <a:rPr lang="nb-NO" sz="2400" dirty="0"/>
              <a:t> </a:t>
            </a:r>
            <a:r>
              <a:rPr lang="nb-NO" sz="2400" dirty="0" err="1"/>
              <a:t>pathogenic</a:t>
            </a:r>
            <a:r>
              <a:rPr lang="nb-NO" sz="2400" dirty="0"/>
              <a:t> variants </a:t>
            </a:r>
            <a:r>
              <a:rPr lang="nb-NO" sz="2400" dirty="0" err="1"/>
              <a:t>detected</a:t>
            </a:r>
            <a:endParaRPr lang="nb-NO" sz="2400" dirty="0"/>
          </a:p>
          <a:p>
            <a:pPr marL="0" indent="0">
              <a:buNone/>
            </a:pPr>
            <a:r>
              <a:rPr lang="nb-NO" sz="2400" dirty="0">
                <a:highlight>
                  <a:srgbClr val="00FF00"/>
                </a:highlight>
              </a:rPr>
              <a:t>F/E	</a:t>
            </a:r>
            <a:r>
              <a:rPr lang="nb-NO" sz="2400" dirty="0"/>
              <a:t> Normal </a:t>
            </a:r>
            <a:r>
              <a:rPr lang="nb-NO" sz="2400" dirty="0" err="1"/>
              <a:t>findings</a:t>
            </a:r>
            <a:r>
              <a:rPr lang="nb-NO" sz="2400" dirty="0"/>
              <a:t> – </a:t>
            </a:r>
            <a:r>
              <a:rPr lang="nb-NO" sz="2400" dirty="0" err="1"/>
              <a:t>no</a:t>
            </a:r>
            <a:r>
              <a:rPr lang="nb-NO" sz="2400" dirty="0"/>
              <a:t> </a:t>
            </a:r>
            <a:r>
              <a:rPr lang="nb-NO" sz="2400" dirty="0" err="1"/>
              <a:t>pathogenic</a:t>
            </a:r>
            <a:r>
              <a:rPr lang="nb-NO" sz="2400" dirty="0"/>
              <a:t> variants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could</a:t>
            </a:r>
            <a:r>
              <a:rPr lang="nb-NO" sz="2400" dirty="0"/>
              <a:t> be </a:t>
            </a:r>
            <a:r>
              <a:rPr lang="nb-NO" sz="2400" dirty="0" err="1"/>
              <a:t>related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phenotype </a:t>
            </a:r>
            <a:r>
              <a:rPr lang="nb-NO" sz="2400" dirty="0" err="1"/>
              <a:t>were</a:t>
            </a:r>
            <a:r>
              <a:rPr lang="nb-NO" sz="2400" dirty="0"/>
              <a:t> </a:t>
            </a:r>
            <a:r>
              <a:rPr lang="nb-NO" sz="2400" dirty="0" err="1"/>
              <a:t>detected</a:t>
            </a:r>
            <a:endParaRPr lang="nb-NO" sz="2400" dirty="0"/>
          </a:p>
          <a:p>
            <a:pPr marL="0" indent="0">
              <a:buNone/>
            </a:pPr>
            <a:r>
              <a:rPr lang="nb-NO" sz="2400" dirty="0">
                <a:highlight>
                  <a:srgbClr val="00FF00"/>
                </a:highlight>
              </a:rPr>
              <a:t>E/D	</a:t>
            </a:r>
            <a:r>
              <a:rPr lang="en" sz="2400" dirty="0"/>
              <a:t> Normal findings </a:t>
            </a:r>
            <a:r>
              <a:rPr lang="nb-NO" sz="2400" dirty="0"/>
              <a:t>– </a:t>
            </a:r>
            <a:r>
              <a:rPr lang="nb-NO" sz="2400" dirty="0" err="1"/>
              <a:t>no</a:t>
            </a:r>
            <a:r>
              <a:rPr lang="nb-NO" sz="2400" dirty="0"/>
              <a:t> </a:t>
            </a:r>
            <a:r>
              <a:rPr lang="en" sz="2400" dirty="0"/>
              <a:t>pathogenic variants that could explain the phenotype were detected</a:t>
            </a:r>
            <a:endParaRPr lang="nb-NO" sz="2400" dirty="0"/>
          </a:p>
          <a:p>
            <a:pPr marL="0" indent="0">
              <a:buNone/>
            </a:pPr>
            <a:r>
              <a:rPr lang="en" sz="2400" dirty="0">
                <a:highlight>
                  <a:srgbClr val="FFFF00"/>
                </a:highlight>
              </a:rPr>
              <a:t>E/D	</a:t>
            </a:r>
            <a:r>
              <a:rPr lang="en" sz="2400" dirty="0"/>
              <a:t> Genetic variant of potential interest detected</a:t>
            </a:r>
          </a:p>
          <a:p>
            <a:pPr marL="0" indent="0">
              <a:buNone/>
            </a:pPr>
            <a:r>
              <a:rPr lang="en" sz="2400" dirty="0">
                <a:highlight>
                  <a:srgbClr val="FFFF00"/>
                </a:highlight>
              </a:rPr>
              <a:t>E/D	</a:t>
            </a:r>
            <a:r>
              <a:rPr lang="en" sz="2400" dirty="0"/>
              <a:t> Heterozygosity for a recessive genetic variant of potential interest detected</a:t>
            </a:r>
          </a:p>
          <a:p>
            <a:pPr marL="0" indent="0">
              <a:buNone/>
            </a:pPr>
            <a:r>
              <a:rPr lang="en" sz="2400" dirty="0">
                <a:highlight>
                  <a:srgbClr val="FFFF00"/>
                </a:highlight>
              </a:rPr>
              <a:t>E/D	</a:t>
            </a:r>
            <a:r>
              <a:rPr lang="en" sz="2400" dirty="0"/>
              <a:t> Homozygosity for a genetic variant of potential interest detected</a:t>
            </a:r>
          </a:p>
          <a:p>
            <a:pPr marL="0" indent="0">
              <a:buNone/>
            </a:pPr>
            <a:r>
              <a:rPr lang="en" sz="2400" dirty="0">
                <a:highlight>
                  <a:srgbClr val="FFFF00"/>
                </a:highlight>
              </a:rPr>
              <a:t>E/D	</a:t>
            </a:r>
            <a:r>
              <a:rPr lang="en" sz="2400" dirty="0"/>
              <a:t> Combined heterozygosity for genetic variants of potential interest detected</a:t>
            </a:r>
          </a:p>
          <a:p>
            <a:pPr marL="0" indent="0">
              <a:buNone/>
            </a:pPr>
            <a:r>
              <a:rPr lang="en" sz="2400" dirty="0">
                <a:highlight>
                  <a:srgbClr val="FF0000"/>
                </a:highlight>
              </a:rPr>
              <a:t>D	</a:t>
            </a:r>
            <a:r>
              <a:rPr lang="en" sz="2400" dirty="0"/>
              <a:t> A genetic variant that increases susceptibility for this phenotype was detected</a:t>
            </a:r>
          </a:p>
          <a:p>
            <a:pPr marL="0" indent="0">
              <a:buNone/>
            </a:pPr>
            <a:r>
              <a:rPr lang="en" sz="2400" dirty="0">
                <a:highlight>
                  <a:srgbClr val="FF0000"/>
                </a:highlight>
              </a:rPr>
              <a:t>C/B/A	</a:t>
            </a:r>
            <a:r>
              <a:rPr lang="en" sz="2400" dirty="0"/>
              <a:t> A (+/- </a:t>
            </a:r>
            <a:r>
              <a:rPr lang="en" sz="2400" dirty="0" err="1"/>
              <a:t>penetance</a:t>
            </a:r>
            <a:r>
              <a:rPr lang="en" sz="2400" dirty="0"/>
              <a:t>) disease-associated pathogenic variant was detected</a:t>
            </a:r>
          </a:p>
          <a:p>
            <a:pPr marL="0" indent="0">
              <a:buNone/>
            </a:pPr>
            <a:r>
              <a:rPr lang="nb-NO" sz="2400" dirty="0" err="1">
                <a:highlight>
                  <a:srgbClr val="00FFFF"/>
                </a:highlight>
              </a:rPr>
              <a:t>X</a:t>
            </a:r>
            <a:r>
              <a:rPr lang="nb-NO" sz="2400" dirty="0">
                <a:highlight>
                  <a:srgbClr val="00FFFF"/>
                </a:highlight>
              </a:rPr>
              <a:t>	</a:t>
            </a:r>
            <a:r>
              <a:rPr lang="en" sz="2400" dirty="0"/>
              <a:t> A genetic variant unrelated to the clinical question was detected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7088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DD7FF33-0944-9C42-AEA9-3145E1E9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975" y="1211949"/>
            <a:ext cx="7505700" cy="50038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55060D1-9003-E944-BBC1-36A516131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07" y="1211949"/>
            <a:ext cx="7505700" cy="5003800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34887656-C452-164D-8FE7-61AF81A43C74}"/>
              </a:ext>
            </a:extLst>
          </p:cNvPr>
          <p:cNvCxnSpPr>
            <a:cxnSpLocks/>
          </p:cNvCxnSpPr>
          <p:nvPr/>
        </p:nvCxnSpPr>
        <p:spPr>
          <a:xfrm>
            <a:off x="617839" y="3713849"/>
            <a:ext cx="1083687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ue 12">
            <a:extLst>
              <a:ext uri="{FF2B5EF4-FFF2-40B4-BE49-F238E27FC236}">
                <a16:creationId xmlns:a16="http://schemas.microsoft.com/office/drawing/2014/main" id="{F6E7F3F3-F17B-6B4C-A402-34C4D32231C2}"/>
              </a:ext>
            </a:extLst>
          </p:cNvPr>
          <p:cNvSpPr/>
          <p:nvPr/>
        </p:nvSpPr>
        <p:spPr>
          <a:xfrm>
            <a:off x="938601" y="1240835"/>
            <a:ext cx="4732639" cy="4806723"/>
          </a:xfrm>
          <a:prstGeom prst="arc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ue 13">
            <a:extLst>
              <a:ext uri="{FF2B5EF4-FFF2-40B4-BE49-F238E27FC236}">
                <a16:creationId xmlns:a16="http://schemas.microsoft.com/office/drawing/2014/main" id="{C4B1B35A-5534-B24A-B52F-D9533DEB97C2}"/>
              </a:ext>
            </a:extLst>
          </p:cNvPr>
          <p:cNvSpPr/>
          <p:nvPr/>
        </p:nvSpPr>
        <p:spPr>
          <a:xfrm flipH="1">
            <a:off x="778219" y="1240836"/>
            <a:ext cx="4732639" cy="4806723"/>
          </a:xfrm>
          <a:prstGeom prst="arc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C17A9578-D9EB-3444-8352-B7641650DE52}"/>
              </a:ext>
            </a:extLst>
          </p:cNvPr>
          <p:cNvCxnSpPr>
            <a:cxnSpLocks/>
          </p:cNvCxnSpPr>
          <p:nvPr/>
        </p:nvCxnSpPr>
        <p:spPr>
          <a:xfrm>
            <a:off x="3216875" y="902687"/>
            <a:ext cx="0" cy="281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93138A5B-F4A0-914E-8BB3-E9F96BC7FD6D}"/>
              </a:ext>
            </a:extLst>
          </p:cNvPr>
          <p:cNvSpPr txBox="1"/>
          <p:nvPr/>
        </p:nvSpPr>
        <p:spPr>
          <a:xfrm>
            <a:off x="994208" y="310402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NF    1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6B7592B-92AD-214F-B990-1214FF0DD874}"/>
              </a:ext>
            </a:extLst>
          </p:cNvPr>
          <p:cNvSpPr txBox="1"/>
          <p:nvPr/>
        </p:nvSpPr>
        <p:spPr>
          <a:xfrm>
            <a:off x="1542522" y="2111296"/>
            <a:ext cx="822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LNF</a:t>
            </a:r>
            <a:br>
              <a:rPr lang="nb-NO" sz="2400" dirty="0"/>
            </a:br>
            <a:r>
              <a:rPr lang="nb-NO" sz="2400" dirty="0"/>
              <a:t>       2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AFC1E926-3173-724A-9ED1-3E9530CD8B8A}"/>
              </a:ext>
            </a:extLst>
          </p:cNvPr>
          <p:cNvSpPr txBox="1"/>
          <p:nvPr/>
        </p:nvSpPr>
        <p:spPr>
          <a:xfrm>
            <a:off x="2292413" y="1535209"/>
            <a:ext cx="79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fVUS</a:t>
            </a:r>
            <a:br>
              <a:rPr lang="nb-NO" sz="2400" dirty="0"/>
            </a:br>
            <a:r>
              <a:rPr lang="nb-NO" sz="2400" dirty="0"/>
              <a:t>     0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8556F2A-EEC0-7943-AF98-6F5579E34AED}"/>
              </a:ext>
            </a:extLst>
          </p:cNvPr>
          <p:cNvSpPr txBox="1"/>
          <p:nvPr/>
        </p:nvSpPr>
        <p:spPr>
          <a:xfrm>
            <a:off x="3363982" y="1566740"/>
            <a:ext cx="66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HFE</a:t>
            </a:r>
            <a:br>
              <a:rPr lang="nb-NO" sz="2400" dirty="0"/>
            </a:br>
            <a:r>
              <a:rPr lang="nb-NO" sz="2400" dirty="0"/>
              <a:t> 3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FCBB097-39F5-CD48-A534-3F74FF122F6F}"/>
              </a:ext>
            </a:extLst>
          </p:cNvPr>
          <p:cNvSpPr txBox="1"/>
          <p:nvPr/>
        </p:nvSpPr>
        <p:spPr>
          <a:xfrm>
            <a:off x="4074179" y="2076511"/>
            <a:ext cx="90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    LFE</a:t>
            </a:r>
          </a:p>
          <a:p>
            <a:r>
              <a:rPr lang="nb-NO" sz="2400" dirty="0"/>
              <a:t>4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48E7F10-5014-3947-9CAB-7249E8E7CBF5}"/>
              </a:ext>
            </a:extLst>
          </p:cNvPr>
          <p:cNvSpPr txBox="1"/>
          <p:nvPr/>
        </p:nvSpPr>
        <p:spPr>
          <a:xfrm>
            <a:off x="4488770" y="3097554"/>
            <a:ext cx="110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5     FE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2D180CB-DA1F-C44F-872A-A3EB4129201B}"/>
              </a:ext>
            </a:extLst>
          </p:cNvPr>
          <p:cNvSpPr txBox="1"/>
          <p:nvPr/>
        </p:nvSpPr>
        <p:spPr>
          <a:xfrm>
            <a:off x="6610718" y="3182532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cVUS</a:t>
            </a:r>
            <a:r>
              <a:rPr lang="nb-NO" sz="2400" dirty="0"/>
              <a:t> - 0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00DB6A6A-8DF5-274A-A586-643289C3DDC8}"/>
              </a:ext>
            </a:extLst>
          </p:cNvPr>
          <p:cNvSpPr txBox="1"/>
          <p:nvPr/>
        </p:nvSpPr>
        <p:spPr>
          <a:xfrm>
            <a:off x="7127197" y="2181613"/>
            <a:ext cx="982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Match</a:t>
            </a:r>
            <a:br>
              <a:rPr lang="nb-NO" sz="2400" dirty="0"/>
            </a:br>
            <a:r>
              <a:rPr lang="nb-NO" sz="2400" dirty="0"/>
              <a:t>         1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E3C6D2B5-CF1F-7D47-BCB9-3678301F2DD1}"/>
              </a:ext>
            </a:extLst>
          </p:cNvPr>
          <p:cNvSpPr txBox="1"/>
          <p:nvPr/>
        </p:nvSpPr>
        <p:spPr>
          <a:xfrm>
            <a:off x="8048333" y="1577249"/>
            <a:ext cx="681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Risk</a:t>
            </a:r>
          </a:p>
          <a:p>
            <a:r>
              <a:rPr lang="nb-NO" sz="2400" dirty="0"/>
              <a:t>    2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9EF863C-F264-7D4C-84F4-94F7C5656DE5}"/>
              </a:ext>
            </a:extLst>
          </p:cNvPr>
          <p:cNvSpPr txBox="1"/>
          <p:nvPr/>
        </p:nvSpPr>
        <p:spPr>
          <a:xfrm>
            <a:off x="8984030" y="1576653"/>
            <a:ext cx="583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Pat</a:t>
            </a:r>
          </a:p>
          <a:p>
            <a:r>
              <a:rPr lang="nb-NO" sz="2400" dirty="0"/>
              <a:t>  3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4C75BDDC-3CF0-AB47-B1B1-0862129CBC49}"/>
              </a:ext>
            </a:extLst>
          </p:cNvPr>
          <p:cNvSpPr txBox="1"/>
          <p:nvPr/>
        </p:nvSpPr>
        <p:spPr>
          <a:xfrm>
            <a:off x="9794071" y="2149183"/>
            <a:ext cx="583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Pat</a:t>
            </a:r>
          </a:p>
          <a:p>
            <a:r>
              <a:rPr lang="nb-NO" sz="2400" dirty="0"/>
              <a:t>4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098409B-7A36-8949-8BF1-58F48E5C6E2E}"/>
              </a:ext>
            </a:extLst>
          </p:cNvPr>
          <p:cNvSpPr txBox="1"/>
          <p:nvPr/>
        </p:nvSpPr>
        <p:spPr>
          <a:xfrm>
            <a:off x="10086042" y="3182532"/>
            <a:ext cx="97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5 - Pat</a:t>
            </a:r>
          </a:p>
        </p:txBody>
      </p: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A02B5F8C-3FDC-1C4C-AEA0-888BCAE612D2}"/>
              </a:ext>
            </a:extLst>
          </p:cNvPr>
          <p:cNvCxnSpPr>
            <a:cxnSpLocks/>
          </p:cNvCxnSpPr>
          <p:nvPr/>
        </p:nvCxnSpPr>
        <p:spPr>
          <a:xfrm>
            <a:off x="8859793" y="902687"/>
            <a:ext cx="0" cy="281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90D847C3-5404-6C4C-848A-CA2E7685ED08}"/>
              </a:ext>
            </a:extLst>
          </p:cNvPr>
          <p:cNvSpPr txBox="1"/>
          <p:nvPr/>
        </p:nvSpPr>
        <p:spPr>
          <a:xfrm>
            <a:off x="1906788" y="409111"/>
            <a:ext cx="2354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 err="1"/>
              <a:t>Functional</a:t>
            </a:r>
            <a:r>
              <a:rPr lang="nb-NO" sz="2400" b="1" dirty="0"/>
              <a:t> </a:t>
            </a:r>
            <a:r>
              <a:rPr lang="nb-NO" sz="2400" b="1" dirty="0" err="1"/>
              <a:t>effect</a:t>
            </a:r>
            <a:br>
              <a:rPr lang="nb-NO" sz="2400" dirty="0"/>
            </a:br>
            <a:r>
              <a:rPr lang="nb-NO" sz="2400" dirty="0" err="1"/>
              <a:t>Unlikely</a:t>
            </a:r>
            <a:r>
              <a:rPr lang="nb-NO" sz="2400" dirty="0"/>
              <a:t>       </a:t>
            </a:r>
            <a:r>
              <a:rPr lang="nb-NO" sz="2400" dirty="0" err="1"/>
              <a:t>Likely</a:t>
            </a:r>
            <a:endParaRPr lang="nb-NO" sz="2400" dirty="0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7D086683-400E-7849-B9FF-F2DC6AB93644}"/>
              </a:ext>
            </a:extLst>
          </p:cNvPr>
          <p:cNvSpPr txBox="1"/>
          <p:nvPr/>
        </p:nvSpPr>
        <p:spPr>
          <a:xfrm>
            <a:off x="1534829" y="3742734"/>
            <a:ext cx="352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Step</a:t>
            </a:r>
            <a:r>
              <a:rPr lang="nb-NO" sz="2400" b="1" dirty="0"/>
              <a:t> A: </a:t>
            </a:r>
            <a:r>
              <a:rPr lang="nb-NO" sz="2400" b="1" dirty="0" err="1"/>
              <a:t>Functional</a:t>
            </a:r>
            <a:r>
              <a:rPr lang="nb-NO" sz="2400" b="1" dirty="0"/>
              <a:t> grading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B386887-8420-2F4E-98B7-278A53223CDA}"/>
              </a:ext>
            </a:extLst>
          </p:cNvPr>
          <p:cNvSpPr txBox="1"/>
          <p:nvPr/>
        </p:nvSpPr>
        <p:spPr>
          <a:xfrm>
            <a:off x="7425832" y="3742733"/>
            <a:ext cx="30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Step</a:t>
            </a:r>
            <a:r>
              <a:rPr lang="nb-NO" sz="2400" b="1" dirty="0"/>
              <a:t> B: </a:t>
            </a:r>
            <a:r>
              <a:rPr lang="nb-NO" sz="2400" b="1" dirty="0" err="1"/>
              <a:t>Clinical</a:t>
            </a:r>
            <a:r>
              <a:rPr lang="nb-NO" sz="2400" b="1" dirty="0"/>
              <a:t> grading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A6C46FA-60C6-AC4C-9FEE-640BC733AE53}"/>
              </a:ext>
            </a:extLst>
          </p:cNvPr>
          <p:cNvSpPr txBox="1"/>
          <p:nvPr/>
        </p:nvSpPr>
        <p:spPr>
          <a:xfrm>
            <a:off x="7317937" y="404631"/>
            <a:ext cx="3210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 err="1"/>
              <a:t>Clinical</a:t>
            </a:r>
            <a:r>
              <a:rPr lang="nb-NO" sz="2400" b="1" dirty="0"/>
              <a:t> </a:t>
            </a:r>
            <a:r>
              <a:rPr lang="nb-NO" sz="2400" b="1" dirty="0" err="1"/>
              <a:t>importance</a:t>
            </a:r>
            <a:br>
              <a:rPr lang="nb-NO" sz="2400" dirty="0"/>
            </a:br>
            <a:r>
              <a:rPr lang="nb-NO" sz="2400" dirty="0"/>
              <a:t>Risk </a:t>
            </a:r>
            <a:r>
              <a:rPr lang="nb-NO" sz="2400" dirty="0" err="1"/>
              <a:t>factor</a:t>
            </a:r>
            <a:r>
              <a:rPr lang="nb-NO" sz="2400" dirty="0"/>
              <a:t>    </a:t>
            </a:r>
            <a:r>
              <a:rPr lang="nb-NO" sz="2400" dirty="0" err="1"/>
              <a:t>Pathogenic</a:t>
            </a:r>
            <a:r>
              <a:rPr lang="nb-NO" sz="2400" dirty="0"/>
              <a:t> </a:t>
            </a:r>
          </a:p>
        </p:txBody>
      </p: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C366D000-A75C-9741-9E61-DAF056D89642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204150" y="2462900"/>
            <a:ext cx="2761783" cy="12798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9017D113-9848-E047-95AB-A6AB2F59F98E}"/>
              </a:ext>
            </a:extLst>
          </p:cNvPr>
          <p:cNvCxnSpPr>
            <a:cxnSpLocks/>
          </p:cNvCxnSpPr>
          <p:nvPr/>
        </p:nvCxnSpPr>
        <p:spPr>
          <a:xfrm>
            <a:off x="6597792" y="2518979"/>
            <a:ext cx="2105643" cy="11948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l høyre 42">
            <a:extLst>
              <a:ext uri="{FF2B5EF4-FFF2-40B4-BE49-F238E27FC236}">
                <a16:creationId xmlns:a16="http://schemas.microsoft.com/office/drawing/2014/main" id="{260CD045-B21D-4E44-B3E5-11FE97047AF0}"/>
              </a:ext>
            </a:extLst>
          </p:cNvPr>
          <p:cNvSpPr/>
          <p:nvPr/>
        </p:nvSpPr>
        <p:spPr>
          <a:xfrm>
            <a:off x="5888125" y="1942909"/>
            <a:ext cx="352167" cy="147045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862829" y="4218492"/>
            <a:ext cx="54091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NF 	= Normal </a:t>
            </a:r>
            <a:r>
              <a:rPr lang="nb-NO" dirty="0" err="1"/>
              <a:t>Function</a:t>
            </a:r>
            <a:br>
              <a:rPr lang="nb-NO" dirty="0"/>
            </a:br>
            <a:r>
              <a:rPr lang="nb-NO" dirty="0"/>
              <a:t>LNF 	= </a:t>
            </a:r>
            <a:r>
              <a:rPr lang="nb-NO" dirty="0" err="1"/>
              <a:t>Likely</a:t>
            </a:r>
            <a:r>
              <a:rPr lang="nb-NO" dirty="0"/>
              <a:t> Normal </a:t>
            </a:r>
            <a:r>
              <a:rPr lang="nb-NO" dirty="0" err="1"/>
              <a:t>Function</a:t>
            </a:r>
            <a:endParaRPr lang="nb-NO" dirty="0"/>
          </a:p>
          <a:p>
            <a:r>
              <a:rPr lang="nb-NO" dirty="0" err="1"/>
              <a:t>fVUS</a:t>
            </a:r>
            <a:r>
              <a:rPr lang="nb-NO" dirty="0"/>
              <a:t> 	= </a:t>
            </a:r>
            <a:r>
              <a:rPr lang="nb-NO" dirty="0" err="1"/>
              <a:t>functional</a:t>
            </a:r>
            <a:r>
              <a:rPr lang="nb-NO" dirty="0"/>
              <a:t> VUS</a:t>
            </a:r>
          </a:p>
          <a:p>
            <a:br>
              <a:rPr lang="nb-NO" dirty="0"/>
            </a:br>
            <a:r>
              <a:rPr lang="nb-NO" dirty="0"/>
              <a:t>HFE 	= </a:t>
            </a:r>
            <a:r>
              <a:rPr lang="nb-NO" dirty="0" err="1"/>
              <a:t>Hypothetical</a:t>
            </a:r>
            <a:r>
              <a:rPr lang="nb-NO" dirty="0"/>
              <a:t> </a:t>
            </a:r>
            <a:r>
              <a:rPr lang="nb-NO" dirty="0" err="1"/>
              <a:t>Functional</a:t>
            </a:r>
            <a:r>
              <a:rPr lang="nb-NO" dirty="0"/>
              <a:t> </a:t>
            </a:r>
            <a:r>
              <a:rPr lang="nb-NO" dirty="0" err="1"/>
              <a:t>Effect</a:t>
            </a:r>
            <a:br>
              <a:rPr lang="nb-NO" dirty="0"/>
            </a:br>
            <a:r>
              <a:rPr lang="nb-NO" dirty="0"/>
              <a:t>LFE 	= </a:t>
            </a:r>
            <a:r>
              <a:rPr lang="nb-NO" dirty="0" err="1"/>
              <a:t>Likely</a:t>
            </a:r>
            <a:r>
              <a:rPr lang="nb-NO" dirty="0"/>
              <a:t> </a:t>
            </a:r>
            <a:r>
              <a:rPr lang="nb-NO" dirty="0" err="1"/>
              <a:t>Functional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/ </a:t>
            </a:r>
            <a:r>
              <a:rPr lang="nb-NO" dirty="0" err="1"/>
              <a:t>hypomorphic</a:t>
            </a:r>
            <a:r>
              <a:rPr lang="nb-NO" dirty="0"/>
              <a:t> allele</a:t>
            </a:r>
            <a:br>
              <a:rPr lang="nb-NO" dirty="0"/>
            </a:br>
            <a:r>
              <a:rPr lang="nb-NO" dirty="0"/>
              <a:t>FE 	= </a:t>
            </a:r>
            <a:r>
              <a:rPr lang="nb-NO" dirty="0" err="1"/>
              <a:t>Functional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(e.g. </a:t>
            </a:r>
            <a:r>
              <a:rPr lang="nb-NO" dirty="0" err="1"/>
              <a:t>LoF</a:t>
            </a:r>
            <a:r>
              <a:rPr lang="nb-NO" dirty="0"/>
              <a:t> or </a:t>
            </a:r>
            <a:r>
              <a:rPr lang="nb-NO" dirty="0" err="1"/>
              <a:t>GoF</a:t>
            </a:r>
            <a:r>
              <a:rPr lang="nb-NO" dirty="0"/>
              <a:t>)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6674047" y="4211906"/>
            <a:ext cx="47806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cVUS</a:t>
            </a:r>
            <a:r>
              <a:rPr lang="nb-NO" dirty="0"/>
              <a:t> 	= </a:t>
            </a:r>
            <a:r>
              <a:rPr lang="nb-NO" dirty="0" err="1"/>
              <a:t>clinical</a:t>
            </a:r>
            <a:r>
              <a:rPr lang="nb-NO" dirty="0"/>
              <a:t> VUS</a:t>
            </a:r>
            <a:br>
              <a:rPr lang="nb-NO" dirty="0"/>
            </a:br>
            <a:r>
              <a:rPr lang="nb-NO" dirty="0"/>
              <a:t>Match 	= right type </a:t>
            </a:r>
            <a:r>
              <a:rPr lang="nb-NO" dirty="0" err="1"/>
              <a:t>of</a:t>
            </a:r>
            <a:r>
              <a:rPr lang="nb-NO" dirty="0"/>
              <a:t> gene for </a:t>
            </a:r>
            <a:r>
              <a:rPr lang="nb-NO" dirty="0" err="1"/>
              <a:t>this</a:t>
            </a:r>
            <a:r>
              <a:rPr lang="nb-NO" dirty="0"/>
              <a:t> phenotype</a:t>
            </a:r>
          </a:p>
          <a:p>
            <a:r>
              <a:rPr lang="nb-NO" dirty="0"/>
              <a:t>Risk 	= </a:t>
            </a:r>
            <a:r>
              <a:rPr lang="nb-NO" dirty="0" err="1"/>
              <a:t>known</a:t>
            </a:r>
            <a:r>
              <a:rPr lang="nb-NO" dirty="0"/>
              <a:t> risk </a:t>
            </a:r>
            <a:r>
              <a:rPr lang="nb-NO" dirty="0" err="1"/>
              <a:t>factor</a:t>
            </a:r>
            <a:r>
              <a:rPr lang="nb-NO" dirty="0"/>
              <a:t> / variant-</a:t>
            </a:r>
            <a:r>
              <a:rPr lang="nb-NO" dirty="0" err="1"/>
              <a:t>of</a:t>
            </a:r>
            <a:r>
              <a:rPr lang="nb-NO" dirty="0"/>
              <a:t>-</a:t>
            </a:r>
            <a:r>
              <a:rPr lang="nb-NO" dirty="0" err="1"/>
              <a:t>interest</a:t>
            </a:r>
            <a:endParaRPr lang="nb-NO" dirty="0"/>
          </a:p>
          <a:p>
            <a:br>
              <a:rPr lang="nb-NO" dirty="0"/>
            </a:br>
            <a:r>
              <a:rPr lang="nb-NO" dirty="0"/>
              <a:t>Pat 	= </a:t>
            </a:r>
            <a:r>
              <a:rPr lang="nb-NO" dirty="0" err="1"/>
              <a:t>pathogenic</a:t>
            </a:r>
            <a:r>
              <a:rPr lang="nb-NO" dirty="0"/>
              <a:t> variant,</a:t>
            </a:r>
            <a:br>
              <a:rPr lang="nb-NO" dirty="0"/>
            </a:br>
            <a:r>
              <a:rPr lang="nb-NO" dirty="0"/>
              <a:t>          	   </a:t>
            </a:r>
            <a:r>
              <a:rPr lang="nb-NO" dirty="0" err="1"/>
              <a:t>penetrance-graded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known</a:t>
            </a:r>
            <a:br>
              <a:rPr lang="nb-NO" dirty="0"/>
            </a:br>
            <a:endParaRPr lang="nb-NO" dirty="0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1DADF72-6390-D945-B2E6-2CD6275DD792}"/>
              </a:ext>
            </a:extLst>
          </p:cNvPr>
          <p:cNvCxnSpPr>
            <a:cxnSpLocks/>
          </p:cNvCxnSpPr>
          <p:nvPr/>
        </p:nvCxnSpPr>
        <p:spPr>
          <a:xfrm>
            <a:off x="862829" y="5255175"/>
            <a:ext cx="48084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>
            <a:extLst>
              <a:ext uri="{FF2B5EF4-FFF2-40B4-BE49-F238E27FC236}">
                <a16:creationId xmlns:a16="http://schemas.microsoft.com/office/drawing/2014/main" id="{A795A9C6-E9FA-3948-9B39-3860CC7BC515}"/>
              </a:ext>
            </a:extLst>
          </p:cNvPr>
          <p:cNvCxnSpPr>
            <a:cxnSpLocks/>
          </p:cNvCxnSpPr>
          <p:nvPr/>
        </p:nvCxnSpPr>
        <p:spPr>
          <a:xfrm>
            <a:off x="6721184" y="5249922"/>
            <a:ext cx="45774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4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142" y="648466"/>
            <a:ext cx="11416861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A true VUS </a:t>
            </a:r>
            <a:r>
              <a:rPr lang="nb-NO" sz="4000" b="1" dirty="0" err="1"/>
              <a:t>cannot</a:t>
            </a:r>
            <a:r>
              <a:rPr lang="nb-NO" sz="4000" b="1" dirty="0"/>
              <a:t> be </a:t>
            </a:r>
            <a:r>
              <a:rPr lang="nb-NO" sz="4000" b="1" dirty="0" err="1"/>
              <a:t>graded</a:t>
            </a:r>
            <a:r>
              <a:rPr lang="nb-NO" sz="4000" b="1" dirty="0"/>
              <a:t> and is </a:t>
            </a:r>
            <a:r>
              <a:rPr lang="nb-NO" sz="4000" b="1" dirty="0" err="1"/>
              <a:t>therefore</a:t>
            </a:r>
            <a:r>
              <a:rPr lang="nb-NO" sz="4000" b="1" dirty="0"/>
              <a:t> a zero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3174" y="2558755"/>
            <a:ext cx="10752798" cy="3328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err="1"/>
              <a:t>Functional</a:t>
            </a:r>
            <a:r>
              <a:rPr lang="nb-NO" b="1" dirty="0"/>
              <a:t> VUS (</a:t>
            </a:r>
            <a:r>
              <a:rPr lang="nb-NO" b="1" dirty="0" err="1"/>
              <a:t>fVUS</a:t>
            </a:r>
            <a:r>
              <a:rPr lang="nb-NO" b="1" dirty="0"/>
              <a:t>)</a:t>
            </a:r>
            <a:br>
              <a:rPr lang="nb-NO" b="1" dirty="0"/>
            </a:br>
            <a:br>
              <a:rPr lang="nb-NO" dirty="0"/>
            </a:br>
            <a:r>
              <a:rPr lang="nb-NO" dirty="0"/>
              <a:t>	Variant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little</a:t>
            </a:r>
            <a:r>
              <a:rPr lang="nb-NO" dirty="0"/>
              <a:t>/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molecular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= 0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 err="1"/>
              <a:t>Clinical</a:t>
            </a:r>
            <a:r>
              <a:rPr lang="nb-NO" b="1" dirty="0"/>
              <a:t> VUS (</a:t>
            </a:r>
            <a:r>
              <a:rPr lang="nb-NO" b="1" dirty="0" err="1"/>
              <a:t>cVUS</a:t>
            </a:r>
            <a:r>
              <a:rPr lang="nb-NO" b="1" dirty="0"/>
              <a:t>)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	</a:t>
            </a:r>
            <a:r>
              <a:rPr lang="nb-NO" dirty="0"/>
              <a:t>Variant in a gene </a:t>
            </a:r>
            <a:r>
              <a:rPr lang="nb-NO" dirty="0" err="1"/>
              <a:t>that</a:t>
            </a:r>
            <a:r>
              <a:rPr lang="nb-NO" dirty="0"/>
              <a:t> is </a:t>
            </a:r>
            <a:r>
              <a:rPr lang="nb-NO" dirty="0" err="1"/>
              <a:t>highly</a:t>
            </a:r>
            <a:r>
              <a:rPr lang="nb-NO" dirty="0"/>
              <a:t> </a:t>
            </a:r>
            <a:r>
              <a:rPr lang="nb-NO" dirty="0" err="1"/>
              <a:t>unlikely</a:t>
            </a:r>
            <a:r>
              <a:rPr lang="nb-NO" dirty="0"/>
              <a:t> to </a:t>
            </a:r>
            <a:r>
              <a:rPr lang="nb-NO" dirty="0" err="1"/>
              <a:t>cause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phenotype = 0</a:t>
            </a:r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650CE4F0-91C8-9E47-A5F9-07B0DAA60544}"/>
              </a:ext>
            </a:extLst>
          </p:cNvPr>
          <p:cNvSpPr txBox="1"/>
          <p:nvPr/>
        </p:nvSpPr>
        <p:spPr>
          <a:xfrm>
            <a:off x="4432724" y="390331"/>
            <a:ext cx="3593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ACMG classification or ABC functional grading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AF51C4C-5566-514A-9CA4-5C55780FF8C9}"/>
              </a:ext>
            </a:extLst>
          </p:cNvPr>
          <p:cNvSpPr txBox="1"/>
          <p:nvPr/>
        </p:nvSpPr>
        <p:spPr>
          <a:xfrm>
            <a:off x="3963000" y="1015766"/>
            <a:ext cx="2428870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ACMG classification 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Pathogenic		 </a:t>
            </a:r>
            <a:r>
              <a:rPr lang="en-GB" sz="1400" b="1" dirty="0"/>
              <a:t>P</a:t>
            </a:r>
            <a:br>
              <a:rPr lang="en-GB" sz="1400" dirty="0"/>
            </a:br>
            <a:r>
              <a:rPr lang="en-GB" sz="1400" dirty="0"/>
              <a:t>Likely pathogenic	</a:t>
            </a:r>
            <a:r>
              <a:rPr lang="en-GB" sz="1400" b="1" dirty="0"/>
              <a:t>LP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VUS		</a:t>
            </a:r>
            <a:r>
              <a:rPr lang="en-GB" sz="1400" b="1" dirty="0"/>
              <a:t>VUS+</a:t>
            </a:r>
            <a:br>
              <a:rPr lang="en-GB" sz="1400" dirty="0"/>
            </a:br>
            <a:r>
              <a:rPr lang="en-GB" sz="1400" dirty="0"/>
              <a:t>VUS</a:t>
            </a:r>
            <a:br>
              <a:rPr lang="en-GB" sz="1400" dirty="0"/>
            </a:br>
            <a:r>
              <a:rPr lang="en-GB" sz="1400" dirty="0"/>
              <a:t>Likely benign	</a:t>
            </a:r>
            <a:r>
              <a:rPr lang="en-GB" sz="1400" b="1" dirty="0"/>
              <a:t>LB</a:t>
            </a:r>
            <a:br>
              <a:rPr lang="en-GB" sz="1400" dirty="0"/>
            </a:br>
            <a:r>
              <a:rPr lang="en-GB" sz="1400" dirty="0"/>
              <a:t>Benign		  </a:t>
            </a:r>
            <a:r>
              <a:rPr lang="en-GB" sz="1400" b="1" dirty="0"/>
              <a:t>B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0AEC5DE-6C9C-1C46-A6D4-940EC6072218}"/>
              </a:ext>
            </a:extLst>
          </p:cNvPr>
          <p:cNvSpPr txBox="1"/>
          <p:nvPr/>
        </p:nvSpPr>
        <p:spPr>
          <a:xfrm>
            <a:off x="6320036" y="1033831"/>
            <a:ext cx="2548198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ABC functional “A” grading</a:t>
            </a:r>
            <a:br>
              <a:rPr lang="en-GB" sz="1400" b="1" dirty="0"/>
            </a:br>
            <a:endParaRPr lang="en-GB" sz="1400" b="1" dirty="0"/>
          </a:p>
          <a:p>
            <a:r>
              <a:rPr lang="en-GB" sz="1400" b="1" dirty="0"/>
              <a:t>5</a:t>
            </a:r>
            <a:r>
              <a:rPr lang="en-GB" sz="1400" dirty="0"/>
              <a:t>  Proven functional effect</a:t>
            </a:r>
            <a:br>
              <a:rPr lang="en-GB" sz="1400" dirty="0"/>
            </a:br>
            <a:r>
              <a:rPr lang="en-GB" sz="1400" b="1" dirty="0"/>
              <a:t>4</a:t>
            </a:r>
            <a:r>
              <a:rPr lang="en-GB" sz="1400" dirty="0"/>
              <a:t>  Likely functional effect</a:t>
            </a:r>
          </a:p>
          <a:p>
            <a:r>
              <a:rPr lang="en-GB" sz="1400" b="1" dirty="0"/>
              <a:t>4</a:t>
            </a:r>
            <a:r>
              <a:rPr lang="en-GB" sz="1400" dirty="0"/>
              <a:t>  </a:t>
            </a:r>
            <a:r>
              <a:rPr lang="en-GB" sz="1400" dirty="0" err="1"/>
              <a:t>Hypomorphic</a:t>
            </a:r>
            <a:r>
              <a:rPr lang="en-GB" sz="1400" dirty="0"/>
              <a:t> allele</a:t>
            </a:r>
          </a:p>
          <a:p>
            <a:r>
              <a:rPr lang="en-GB" sz="1400" b="1" dirty="0"/>
              <a:t>3</a:t>
            </a:r>
            <a:r>
              <a:rPr lang="en-GB" sz="1400" dirty="0"/>
              <a:t>  VUS with hypothetical effect </a:t>
            </a:r>
            <a:br>
              <a:rPr lang="en-GB" sz="1400" dirty="0"/>
            </a:br>
            <a:r>
              <a:rPr lang="en-GB" sz="1400" b="1" dirty="0"/>
              <a:t>0</a:t>
            </a:r>
            <a:r>
              <a:rPr lang="en-GB" sz="1400" dirty="0"/>
              <a:t>  VUS that cannot be classified </a:t>
            </a:r>
            <a:br>
              <a:rPr lang="en-GB" sz="1400" dirty="0"/>
            </a:br>
            <a:r>
              <a:rPr lang="en-GB" sz="1400" b="1" dirty="0"/>
              <a:t>2</a:t>
            </a:r>
            <a:r>
              <a:rPr lang="en-GB" sz="1400" dirty="0"/>
              <a:t>  Likely normal function</a:t>
            </a:r>
            <a:br>
              <a:rPr lang="en-GB" sz="1400" dirty="0"/>
            </a:br>
            <a:r>
              <a:rPr lang="en-GB" sz="1400" b="1" dirty="0"/>
              <a:t>1</a:t>
            </a:r>
            <a:r>
              <a:rPr lang="en-GB" sz="1400" dirty="0"/>
              <a:t>  Normal function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82BFB64-DB2C-FD4A-95C0-836C41886C0F}"/>
              </a:ext>
            </a:extLst>
          </p:cNvPr>
          <p:cNvSpPr txBox="1"/>
          <p:nvPr/>
        </p:nvSpPr>
        <p:spPr>
          <a:xfrm>
            <a:off x="4011007" y="3743396"/>
            <a:ext cx="5358133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Clinical “B” grading			Combined class </a:t>
            </a:r>
            <a:br>
              <a:rPr lang="en-GB" sz="1400" b="1" dirty="0"/>
            </a:br>
            <a:r>
              <a:rPr lang="en-GB" sz="1400" b="1" dirty="0"/>
              <a:t>				clinical + functional </a:t>
            </a:r>
            <a:br>
              <a:rPr lang="en-GB" sz="1400" b="1" dirty="0"/>
            </a:br>
            <a:endParaRPr lang="en-GB" sz="1400" b="1" dirty="0"/>
          </a:p>
          <a:p>
            <a:r>
              <a:rPr lang="en-GB" sz="1400" b="1" dirty="0"/>
              <a:t>5</a:t>
            </a:r>
            <a:r>
              <a:rPr lang="en-GB" sz="1400" dirty="0"/>
              <a:t>  Pathogenic, high penetrance 	       (+ 5) 	</a:t>
            </a:r>
            <a:r>
              <a:rPr lang="en-GB" sz="1400" b="1" dirty="0"/>
              <a:t>A</a:t>
            </a:r>
            <a:br>
              <a:rPr lang="en-GB" sz="1400" dirty="0"/>
            </a:br>
            <a:r>
              <a:rPr lang="en-GB" sz="1400" b="1" dirty="0"/>
              <a:t>4</a:t>
            </a:r>
            <a:r>
              <a:rPr lang="en-GB" sz="1400" dirty="0"/>
              <a:t>  Pathogenic, moderate penetrance 	       (+ 5) 	</a:t>
            </a:r>
            <a:r>
              <a:rPr lang="en-GB" sz="1400" b="1" dirty="0"/>
              <a:t>B</a:t>
            </a:r>
          </a:p>
          <a:p>
            <a:r>
              <a:rPr lang="en-GB" sz="1400" b="1" dirty="0"/>
              <a:t>3</a:t>
            </a:r>
            <a:r>
              <a:rPr lang="en-GB" sz="1400" dirty="0"/>
              <a:t>  Pathogenic 		       (+ 5) 	</a:t>
            </a:r>
            <a:r>
              <a:rPr lang="en-GB" sz="1400" b="1" dirty="0"/>
              <a:t>C</a:t>
            </a:r>
          </a:p>
          <a:p>
            <a:r>
              <a:rPr lang="en-GB" sz="1400" b="1" dirty="0"/>
              <a:t>2</a:t>
            </a:r>
            <a:r>
              <a:rPr lang="en-GB" sz="1400" dirty="0"/>
              <a:t>  Risk factor / susceptibility finding 	     (+ 4-5)	</a:t>
            </a:r>
            <a:r>
              <a:rPr lang="en-GB" sz="1400" b="1" dirty="0"/>
              <a:t>D</a:t>
            </a:r>
            <a:br>
              <a:rPr lang="en-GB" sz="1400" dirty="0"/>
            </a:br>
            <a:r>
              <a:rPr lang="en-GB" sz="1400" b="1" dirty="0"/>
              <a:t>1</a:t>
            </a:r>
            <a:r>
              <a:rPr lang="en-GB" sz="1400" dirty="0"/>
              <a:t>  Potential gene-phenotype match	     (+ 3-4)	</a:t>
            </a:r>
            <a:r>
              <a:rPr lang="en-GB" sz="1400" b="1" dirty="0"/>
              <a:t>E</a:t>
            </a:r>
            <a:br>
              <a:rPr lang="en-GB" sz="1400" dirty="0"/>
            </a:br>
            <a:r>
              <a:rPr lang="en-GB" sz="1400" b="1" dirty="0"/>
              <a:t>0</a:t>
            </a:r>
            <a:r>
              <a:rPr lang="en-GB" sz="1400" dirty="0"/>
              <a:t>  No genotype-phenotype match 	       (+ 3)	</a:t>
            </a:r>
            <a:r>
              <a:rPr lang="en-GB" sz="1400" b="1" dirty="0"/>
              <a:t>F</a:t>
            </a:r>
            <a:br>
              <a:rPr lang="en-GB" sz="1400" b="1" dirty="0"/>
            </a:br>
            <a:endParaRPr lang="en-GB" sz="1400" b="1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006688C-532C-004B-8DD3-57D7341C2CB3}"/>
              </a:ext>
            </a:extLst>
          </p:cNvPr>
          <p:cNvSpPr txBox="1"/>
          <p:nvPr/>
        </p:nvSpPr>
        <p:spPr>
          <a:xfrm>
            <a:off x="4432724" y="3152865"/>
            <a:ext cx="3623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Genotype-phenotype-based grading if A is &gt;2</a:t>
            </a:r>
            <a:br>
              <a:rPr lang="en-GB" sz="1400" b="1" dirty="0"/>
            </a:br>
            <a:r>
              <a:rPr lang="en-GB" sz="1400" b="1" dirty="0"/>
              <a:t>giving a combined functional + clinical class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F97FFDC-F889-4640-9045-E8148E58BA27}"/>
              </a:ext>
            </a:extLst>
          </p:cNvPr>
          <p:cNvSpPr txBox="1"/>
          <p:nvPr/>
        </p:nvSpPr>
        <p:spPr>
          <a:xfrm>
            <a:off x="4437305" y="6066786"/>
            <a:ext cx="3284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Selection of a standard comment based </a:t>
            </a:r>
            <a:br>
              <a:rPr lang="en-GB" sz="1400" b="1" dirty="0"/>
            </a:br>
            <a:r>
              <a:rPr lang="en-GB" sz="1400" b="1" dirty="0"/>
              <a:t>on combined class and clinical question 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CD80D54-5013-8242-B958-DD3AE1F020CD}"/>
              </a:ext>
            </a:extLst>
          </p:cNvPr>
          <p:cNvGrpSpPr/>
          <p:nvPr/>
        </p:nvGrpSpPr>
        <p:grpSpPr>
          <a:xfrm>
            <a:off x="4012386" y="314176"/>
            <a:ext cx="420338" cy="420338"/>
            <a:chOff x="5029200" y="414549"/>
            <a:chExt cx="420338" cy="42033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D0DF756-C198-A747-A728-0784921EE2F7}"/>
                </a:ext>
              </a:extLst>
            </p:cNvPr>
            <p:cNvSpPr/>
            <p:nvPr/>
          </p:nvSpPr>
          <p:spPr>
            <a:xfrm>
              <a:off x="5029200" y="414549"/>
              <a:ext cx="420338" cy="420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9C7A0BE3-F279-D347-A5EF-6DC92327DFAB}"/>
                </a:ext>
              </a:extLst>
            </p:cNvPr>
            <p:cNvSpPr txBox="1"/>
            <p:nvPr/>
          </p:nvSpPr>
          <p:spPr>
            <a:xfrm>
              <a:off x="5078587" y="431942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A</a:t>
              </a:r>
            </a:p>
          </p:txBody>
        </p:sp>
      </p:grpSp>
      <p:cxnSp>
        <p:nvCxnSpPr>
          <p:cNvPr id="26" name="Rett pil 25">
            <a:extLst>
              <a:ext uri="{FF2B5EF4-FFF2-40B4-BE49-F238E27FC236}">
                <a16:creationId xmlns:a16="http://schemas.microsoft.com/office/drawing/2014/main" id="{27461B60-FF34-DB4F-9659-B584633517CB}"/>
              </a:ext>
            </a:extLst>
          </p:cNvPr>
          <p:cNvCxnSpPr>
            <a:cxnSpLocks/>
          </p:cNvCxnSpPr>
          <p:nvPr/>
        </p:nvCxnSpPr>
        <p:spPr>
          <a:xfrm>
            <a:off x="6004369" y="698107"/>
            <a:ext cx="245311" cy="3176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>
            <a:extLst>
              <a:ext uri="{FF2B5EF4-FFF2-40B4-BE49-F238E27FC236}">
                <a16:creationId xmlns:a16="http://schemas.microsoft.com/office/drawing/2014/main" id="{400E4D5A-3D51-9744-A62B-5CE4C8FE69E7}"/>
              </a:ext>
            </a:extLst>
          </p:cNvPr>
          <p:cNvCxnSpPr>
            <a:cxnSpLocks/>
          </p:cNvCxnSpPr>
          <p:nvPr/>
        </p:nvCxnSpPr>
        <p:spPr>
          <a:xfrm flipH="1">
            <a:off x="4931376" y="705316"/>
            <a:ext cx="213866" cy="3176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40DDA759-EA5A-9E46-A519-3511E6D85EFB}"/>
              </a:ext>
            </a:extLst>
          </p:cNvPr>
          <p:cNvGrpSpPr/>
          <p:nvPr/>
        </p:nvGrpSpPr>
        <p:grpSpPr>
          <a:xfrm>
            <a:off x="4012386" y="3188436"/>
            <a:ext cx="420338" cy="420338"/>
            <a:chOff x="5029200" y="414549"/>
            <a:chExt cx="420338" cy="420338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74E7E33-2418-354D-A48E-A64B953BDFE6}"/>
                </a:ext>
              </a:extLst>
            </p:cNvPr>
            <p:cNvSpPr/>
            <p:nvPr/>
          </p:nvSpPr>
          <p:spPr>
            <a:xfrm>
              <a:off x="5029200" y="414549"/>
              <a:ext cx="420338" cy="420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kstSylinder 32">
              <a:extLst>
                <a:ext uri="{FF2B5EF4-FFF2-40B4-BE49-F238E27FC236}">
                  <a16:creationId xmlns:a16="http://schemas.microsoft.com/office/drawing/2014/main" id="{C5F9D107-D278-214B-99B7-D603703900DB}"/>
                </a:ext>
              </a:extLst>
            </p:cNvPr>
            <p:cNvSpPr txBox="1"/>
            <p:nvPr/>
          </p:nvSpPr>
          <p:spPr>
            <a:xfrm>
              <a:off x="5078587" y="431942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B</a:t>
              </a:r>
            </a:p>
          </p:txBody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E17DDFFB-CFD1-C44C-BCFB-BDCDD0752244}"/>
              </a:ext>
            </a:extLst>
          </p:cNvPr>
          <p:cNvGrpSpPr/>
          <p:nvPr/>
        </p:nvGrpSpPr>
        <p:grpSpPr>
          <a:xfrm>
            <a:off x="3965328" y="6099664"/>
            <a:ext cx="420338" cy="420338"/>
            <a:chOff x="5029200" y="414549"/>
            <a:chExt cx="420338" cy="420338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BA6DCA2C-4FDF-554F-B967-F29284765990}"/>
                </a:ext>
              </a:extLst>
            </p:cNvPr>
            <p:cNvSpPr/>
            <p:nvPr/>
          </p:nvSpPr>
          <p:spPr>
            <a:xfrm>
              <a:off x="5029200" y="414549"/>
              <a:ext cx="420338" cy="4203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C0F8E8A0-E9CA-2948-9FAF-4840ACFF66EB}"/>
                </a:ext>
              </a:extLst>
            </p:cNvPr>
            <p:cNvSpPr txBox="1"/>
            <p:nvPr/>
          </p:nvSpPr>
          <p:spPr>
            <a:xfrm>
              <a:off x="5078587" y="4319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C</a:t>
              </a:r>
            </a:p>
          </p:txBody>
        </p:sp>
      </p:grp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C716241F-245D-764E-ABE4-8D8E3F49D819}"/>
              </a:ext>
            </a:extLst>
          </p:cNvPr>
          <p:cNvCxnSpPr>
            <a:cxnSpLocks/>
          </p:cNvCxnSpPr>
          <p:nvPr/>
        </p:nvCxnSpPr>
        <p:spPr>
          <a:xfrm flipV="1">
            <a:off x="6320036" y="1131035"/>
            <a:ext cx="0" cy="205740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>
            <a:extLst>
              <a:ext uri="{FF2B5EF4-FFF2-40B4-BE49-F238E27FC236}">
                <a16:creationId xmlns:a16="http://schemas.microsoft.com/office/drawing/2014/main" id="{251D7CE1-13BC-764D-B25A-C2A6D98D7B25}"/>
              </a:ext>
            </a:extLst>
          </p:cNvPr>
          <p:cNvCxnSpPr>
            <a:cxnSpLocks/>
          </p:cNvCxnSpPr>
          <p:nvPr/>
        </p:nvCxnSpPr>
        <p:spPr>
          <a:xfrm>
            <a:off x="5052679" y="4026877"/>
            <a:ext cx="0" cy="3521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>
            <a:extLst>
              <a:ext uri="{FF2B5EF4-FFF2-40B4-BE49-F238E27FC236}">
                <a16:creationId xmlns:a16="http://schemas.microsoft.com/office/drawing/2014/main" id="{2D85A5CB-B57E-764F-A7FE-31F16659E74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244695" y="3676085"/>
            <a:ext cx="994306" cy="7029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8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49511"/>
            <a:ext cx="10515600" cy="1325563"/>
          </a:xfrm>
        </p:spPr>
        <p:txBody>
          <a:bodyPr/>
          <a:lstStyle/>
          <a:p>
            <a:r>
              <a:rPr lang="nb-NO" b="1" dirty="0"/>
              <a:t>The one-</a:t>
            </a:r>
            <a:r>
              <a:rPr lang="nb-NO" b="1" dirty="0" err="1"/>
              <a:t>dimensional</a:t>
            </a:r>
            <a:r>
              <a:rPr lang="nb-NO" b="1" dirty="0"/>
              <a:t> ACMG/AMP system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89046" y="1821219"/>
            <a:ext cx="8675902" cy="3303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200" dirty="0"/>
              <a:t>P 	- </a:t>
            </a:r>
            <a:r>
              <a:rPr lang="nb-NO" sz="3200" dirty="0" err="1"/>
              <a:t>Pathogenic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LP 	- </a:t>
            </a:r>
            <a:r>
              <a:rPr lang="nb-NO" sz="3200" dirty="0" err="1"/>
              <a:t>Likely</a:t>
            </a:r>
            <a:r>
              <a:rPr lang="nb-NO" sz="3200" dirty="0"/>
              <a:t> </a:t>
            </a:r>
            <a:r>
              <a:rPr lang="nb-NO" sz="3200" dirty="0" err="1"/>
              <a:t>pathogenic</a:t>
            </a:r>
            <a:r>
              <a:rPr lang="nb-NO" sz="3200" dirty="0"/>
              <a:t> (&gt;90% / &gt;95% for cancer)</a:t>
            </a:r>
          </a:p>
          <a:p>
            <a:pPr marL="0" indent="0">
              <a:buNone/>
            </a:pPr>
            <a:r>
              <a:rPr lang="nb-NO" sz="3200" dirty="0"/>
              <a:t>VUS 	- Variant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uncertain</a:t>
            </a:r>
            <a:r>
              <a:rPr lang="nb-NO" sz="3200" dirty="0"/>
              <a:t> </a:t>
            </a:r>
            <a:r>
              <a:rPr lang="nb-NO" sz="3200" dirty="0" err="1"/>
              <a:t>significance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LB 	- </a:t>
            </a:r>
            <a:r>
              <a:rPr lang="nb-NO" sz="3200" dirty="0" err="1"/>
              <a:t>Likely</a:t>
            </a:r>
            <a:r>
              <a:rPr lang="nb-NO" sz="3200" dirty="0"/>
              <a:t> benign (&gt;90% / &gt;95% for cancer)</a:t>
            </a:r>
          </a:p>
          <a:p>
            <a:pPr marL="0" indent="0">
              <a:buNone/>
            </a:pPr>
            <a:r>
              <a:rPr lang="nb-NO" sz="3200" dirty="0"/>
              <a:t>B 	- Benign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40473" y="5370786"/>
            <a:ext cx="1051332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The system is best </a:t>
            </a:r>
            <a:r>
              <a:rPr lang="nb-NO" sz="2400" dirty="0" err="1"/>
              <a:t>suited</a:t>
            </a:r>
            <a:r>
              <a:rPr lang="nb-NO" sz="2400" dirty="0"/>
              <a:t> for dominant single-gene </a:t>
            </a:r>
            <a:r>
              <a:rPr lang="nb-NO" sz="2400" dirty="0" err="1"/>
              <a:t>disorders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high</a:t>
            </a:r>
            <a:r>
              <a:rPr lang="nb-NO" sz="2400" dirty="0"/>
              <a:t> </a:t>
            </a:r>
            <a:r>
              <a:rPr lang="nb-NO" sz="2400" dirty="0" err="1"/>
              <a:t>penetrance</a:t>
            </a:r>
            <a:r>
              <a:rPr lang="nb-NO" sz="2400" dirty="0"/>
              <a:t>.</a:t>
            </a:r>
            <a:br>
              <a:rPr lang="nb-NO" sz="2400" dirty="0"/>
            </a:br>
            <a:r>
              <a:rPr lang="nb-NO" sz="2400" b="1" dirty="0" err="1"/>
              <a:t>Penetrance</a:t>
            </a:r>
            <a:r>
              <a:rPr lang="nb-NO" sz="2400" dirty="0"/>
              <a:t> is not part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classification</a:t>
            </a:r>
            <a:r>
              <a:rPr lang="nb-NO" sz="2400" dirty="0"/>
              <a:t> system, and </a:t>
            </a:r>
            <a:r>
              <a:rPr lang="nb-NO" sz="2400" b="1" dirty="0" err="1"/>
              <a:t>hypomorphic</a:t>
            </a:r>
            <a:r>
              <a:rPr lang="nb-NO" sz="2400" b="1" dirty="0"/>
              <a:t> alleles </a:t>
            </a:r>
            <a:r>
              <a:rPr lang="nb-NO" sz="2400" dirty="0" err="1"/>
              <a:t>cannot</a:t>
            </a:r>
            <a:br>
              <a:rPr lang="nb-NO" sz="2400" dirty="0"/>
            </a:br>
            <a:r>
              <a:rPr lang="nb-NO" sz="2400" dirty="0"/>
              <a:t>be </a:t>
            </a:r>
            <a:r>
              <a:rPr lang="nb-NO" sz="2400" dirty="0" err="1"/>
              <a:t>properly</a:t>
            </a:r>
            <a:r>
              <a:rPr lang="nb-NO" sz="2400" dirty="0"/>
              <a:t> </a:t>
            </a:r>
            <a:r>
              <a:rPr lang="nb-NO" sz="2400" dirty="0" err="1"/>
              <a:t>classified</a:t>
            </a:r>
            <a:r>
              <a:rPr lang="nb-NO" sz="2400" dirty="0"/>
              <a:t>.</a:t>
            </a:r>
          </a:p>
        </p:txBody>
      </p:sp>
      <p:sp>
        <p:nvSpPr>
          <p:cNvPr id="5" name="Pil opp 4"/>
          <p:cNvSpPr/>
          <p:nvPr/>
        </p:nvSpPr>
        <p:spPr>
          <a:xfrm>
            <a:off x="1127052" y="1821219"/>
            <a:ext cx="829339" cy="2655088"/>
          </a:xfrm>
          <a:prstGeom prst="upArrow">
            <a:avLst/>
          </a:prstGeom>
          <a:gradFill flip="none" rotWithShape="1">
            <a:gsLst>
              <a:gs pos="9000">
                <a:srgbClr val="00B050"/>
              </a:gs>
              <a:gs pos="45000">
                <a:srgbClr val="FFFF00"/>
              </a:gs>
              <a:gs pos="55000">
                <a:srgbClr val="FFFF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3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innendørs, skjermbilde&#10;&#10;Automatisk generert beskrivelse">
            <a:extLst>
              <a:ext uri="{FF2B5EF4-FFF2-40B4-BE49-F238E27FC236}">
                <a16:creationId xmlns:a16="http://schemas.microsoft.com/office/drawing/2014/main" id="{FE58CE0F-C3E9-2F4C-BBD2-FCD6F21C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59"/>
            <a:ext cx="12192000" cy="480745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A693342-C36B-9E4A-80F5-DD8EE0E7F38F}"/>
              </a:ext>
            </a:extLst>
          </p:cNvPr>
          <p:cNvSpPr txBox="1"/>
          <p:nvPr/>
        </p:nvSpPr>
        <p:spPr>
          <a:xfrm>
            <a:off x="413001" y="4918326"/>
            <a:ext cx="11365997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i="1" dirty="0" err="1"/>
              <a:t>Beware</a:t>
            </a:r>
            <a:r>
              <a:rPr lang="nb-NO" sz="2400" i="1" dirty="0"/>
              <a:t> </a:t>
            </a:r>
            <a:r>
              <a:rPr lang="nb-NO" sz="2400" i="1" dirty="0" err="1"/>
              <a:t>that</a:t>
            </a:r>
            <a:endParaRPr lang="nb-NO" sz="2400" i="1" dirty="0"/>
          </a:p>
          <a:p>
            <a:pPr marL="342900" indent="-342900">
              <a:buAutoNum type="arabicParenR"/>
            </a:pPr>
            <a:r>
              <a:rPr lang="nb-NO" sz="2400" i="1" dirty="0"/>
              <a:t>The a </a:t>
            </a:r>
            <a:r>
              <a:rPr lang="nb-NO" sz="2400" i="1" dirty="0" err="1"/>
              <a:t>priori</a:t>
            </a:r>
            <a:r>
              <a:rPr lang="nb-NO" sz="2400" i="1" dirty="0"/>
              <a:t> </a:t>
            </a:r>
            <a:r>
              <a:rPr lang="nb-NO" sz="2400" i="1" dirty="0" err="1"/>
              <a:t>likelihood</a:t>
            </a:r>
            <a:r>
              <a:rPr lang="nb-NO" sz="2400" i="1" dirty="0"/>
              <a:t> </a:t>
            </a:r>
            <a:r>
              <a:rPr lang="nb-NO" sz="2400" i="1" dirty="0" err="1"/>
              <a:t>that</a:t>
            </a:r>
            <a:r>
              <a:rPr lang="nb-NO" sz="2400" i="1" dirty="0"/>
              <a:t> a variant is </a:t>
            </a:r>
            <a:r>
              <a:rPr lang="nb-NO" sz="2400" i="1" dirty="0" err="1"/>
              <a:t>causative</a:t>
            </a:r>
            <a:r>
              <a:rPr lang="nb-NO" sz="2400" i="1" dirty="0"/>
              <a:t> is </a:t>
            </a:r>
            <a:r>
              <a:rPr lang="nb-NO" sz="2400" i="1" dirty="0" err="1"/>
              <a:t>set</a:t>
            </a:r>
            <a:r>
              <a:rPr lang="nb-NO" sz="2400" i="1" dirty="0"/>
              <a:t> at 10%</a:t>
            </a:r>
          </a:p>
          <a:p>
            <a:pPr marL="342900" indent="-342900">
              <a:buAutoNum type="arabicParenR"/>
            </a:pPr>
            <a:r>
              <a:rPr lang="nb-NO" sz="2400" i="1" dirty="0"/>
              <a:t>The odds-</a:t>
            </a:r>
            <a:r>
              <a:rPr lang="nb-NO" sz="2400" i="1" dirty="0" err="1"/>
              <a:t>of</a:t>
            </a:r>
            <a:r>
              <a:rPr lang="nb-NO" sz="2400" i="1" dirty="0"/>
              <a:t>-</a:t>
            </a:r>
            <a:r>
              <a:rPr lang="nb-NO" sz="2400" i="1" dirty="0" err="1"/>
              <a:t>pathogenicity</a:t>
            </a:r>
            <a:r>
              <a:rPr lang="nb-NO" sz="2400" i="1" dirty="0"/>
              <a:t> is </a:t>
            </a:r>
            <a:r>
              <a:rPr lang="nb-NO" sz="2400" i="1" dirty="0" err="1"/>
              <a:t>the</a:t>
            </a:r>
            <a:r>
              <a:rPr lang="nb-NO" sz="2400" i="1" dirty="0"/>
              <a:t> </a:t>
            </a:r>
            <a:r>
              <a:rPr lang="nb-NO" sz="2400" i="1" dirty="0" err="1"/>
              <a:t>square</a:t>
            </a:r>
            <a:r>
              <a:rPr lang="nb-NO" sz="2400" i="1" dirty="0"/>
              <a:t> </a:t>
            </a:r>
            <a:r>
              <a:rPr lang="nb-NO" sz="2400" i="1" dirty="0" err="1"/>
              <a:t>root</a:t>
            </a:r>
            <a:r>
              <a:rPr lang="nb-NO" sz="2400" i="1" dirty="0"/>
              <a:t> </a:t>
            </a:r>
            <a:r>
              <a:rPr lang="nb-NO" sz="2400" i="1" dirty="0" err="1"/>
              <a:t>of</a:t>
            </a:r>
            <a:r>
              <a:rPr lang="nb-NO" sz="2400" i="1" dirty="0"/>
              <a:t> </a:t>
            </a:r>
            <a:r>
              <a:rPr lang="nb-NO" sz="2400" i="1" dirty="0" err="1"/>
              <a:t>the</a:t>
            </a:r>
            <a:r>
              <a:rPr lang="nb-NO" sz="2400" i="1" dirty="0"/>
              <a:t> </a:t>
            </a:r>
            <a:r>
              <a:rPr lang="nb-NO" sz="2400" i="1" dirty="0" err="1"/>
              <a:t>value</a:t>
            </a:r>
            <a:r>
              <a:rPr lang="nb-NO" sz="2400" i="1" dirty="0"/>
              <a:t> </a:t>
            </a:r>
            <a:r>
              <a:rPr lang="nb-NO" sz="2400" i="1" dirty="0" err="1"/>
              <a:t>above</a:t>
            </a:r>
            <a:r>
              <a:rPr lang="nb-NO" sz="2400" i="1" dirty="0"/>
              <a:t>: 350 – 18.7 – 4.3 – 2.08</a:t>
            </a:r>
            <a:br>
              <a:rPr lang="nb-NO" sz="2400" i="1" dirty="0"/>
            </a:br>
            <a:r>
              <a:rPr lang="nb-NO" sz="2400" i="1" dirty="0"/>
              <a:t>(= </a:t>
            </a:r>
            <a:r>
              <a:rPr lang="nb-NO" sz="2400" i="1" dirty="0" err="1"/>
              <a:t>very</a:t>
            </a:r>
            <a:r>
              <a:rPr lang="nb-NO" sz="2400" i="1" dirty="0"/>
              <a:t> </a:t>
            </a:r>
            <a:r>
              <a:rPr lang="nb-NO" sz="2400" i="1" dirty="0" err="1"/>
              <a:t>strong</a:t>
            </a:r>
            <a:r>
              <a:rPr lang="nb-NO" sz="2400" i="1" dirty="0"/>
              <a:t> / </a:t>
            </a:r>
            <a:r>
              <a:rPr lang="nb-NO" sz="2400" i="1" dirty="0" err="1"/>
              <a:t>strong</a:t>
            </a:r>
            <a:r>
              <a:rPr lang="nb-NO" sz="2400" i="1" dirty="0"/>
              <a:t> / moderate / </a:t>
            </a:r>
            <a:r>
              <a:rPr lang="nb-NO" sz="2400" i="1" dirty="0" err="1"/>
              <a:t>supportive</a:t>
            </a:r>
            <a:r>
              <a:rPr lang="nb-NO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390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D0A73B-980E-3343-BAFA-A25F49FB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36" y="314111"/>
            <a:ext cx="11414350" cy="1033907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New</a:t>
            </a:r>
            <a:r>
              <a:rPr lang="nb-NO" dirty="0"/>
              <a:t>: </a:t>
            </a:r>
            <a:r>
              <a:rPr lang="nb-NO" b="1" dirty="0"/>
              <a:t>The ABC system: A 2D-classification system </a:t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step</a:t>
            </a:r>
            <a:r>
              <a:rPr lang="nb-NO" dirty="0"/>
              <a:t> A+B)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standarized</a:t>
            </a:r>
            <a:r>
              <a:rPr lang="nb-NO" dirty="0"/>
              <a:t> variant </a:t>
            </a:r>
            <a:r>
              <a:rPr lang="nb-NO" dirty="0" err="1"/>
              <a:t>comments</a:t>
            </a:r>
            <a:r>
              <a:rPr lang="nb-NO" dirty="0"/>
              <a:t> (</a:t>
            </a:r>
            <a:r>
              <a:rPr lang="nb-NO" dirty="0" err="1"/>
              <a:t>step</a:t>
            </a:r>
            <a:r>
              <a:rPr lang="nb-NO" dirty="0"/>
              <a:t> C)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4A84E7-EB4D-DA42-A6E3-942177A1C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27" y="1709249"/>
            <a:ext cx="10920984" cy="2988346"/>
          </a:xfrm>
        </p:spPr>
        <p:txBody>
          <a:bodyPr>
            <a:normAutofit/>
          </a:bodyPr>
          <a:lstStyle/>
          <a:p>
            <a:r>
              <a:rPr lang="nb-NO" sz="2400" dirty="0"/>
              <a:t>Separates variant </a:t>
            </a:r>
            <a:r>
              <a:rPr lang="nb-NO" sz="2400" dirty="0" err="1"/>
              <a:t>classification</a:t>
            </a:r>
            <a:r>
              <a:rPr lang="nb-NO" sz="2400" dirty="0"/>
              <a:t> in a </a:t>
            </a:r>
            <a:r>
              <a:rPr lang="nb-NO" sz="2400" dirty="0" err="1"/>
              <a:t>molecular</a:t>
            </a:r>
            <a:r>
              <a:rPr lang="nb-NO" sz="2400" dirty="0"/>
              <a:t> and </a:t>
            </a:r>
            <a:r>
              <a:rPr lang="nb-NO" sz="2400" dirty="0" err="1"/>
              <a:t>clinical</a:t>
            </a:r>
            <a:r>
              <a:rPr lang="nb-NO" sz="2400" dirty="0"/>
              <a:t> arm, </a:t>
            </a:r>
            <a:r>
              <a:rPr lang="nb-NO" sz="2400" dirty="0" err="1"/>
              <a:t>both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0-5 grading</a:t>
            </a:r>
          </a:p>
          <a:p>
            <a:r>
              <a:rPr lang="nb-NO" sz="2400" dirty="0" err="1"/>
              <a:t>Both</a:t>
            </a:r>
            <a:r>
              <a:rPr lang="nb-NO" sz="2400" dirty="0"/>
              <a:t> arms score a true </a:t>
            </a:r>
            <a:r>
              <a:rPr lang="nb-NO" sz="2400" dirty="0" err="1"/>
              <a:t>unknown</a:t>
            </a:r>
            <a:r>
              <a:rPr lang="nb-NO" sz="2400" dirty="0"/>
              <a:t> VUS as zero (</a:t>
            </a:r>
            <a:r>
              <a:rPr lang="nb-NO" sz="2400" dirty="0" err="1"/>
              <a:t>functional</a:t>
            </a:r>
            <a:r>
              <a:rPr lang="nb-NO" sz="2400" dirty="0"/>
              <a:t> VUS or </a:t>
            </a:r>
            <a:r>
              <a:rPr lang="nb-NO" sz="2400" dirty="0" err="1"/>
              <a:t>clinical</a:t>
            </a:r>
            <a:r>
              <a:rPr lang="nb-NO" sz="2400" dirty="0"/>
              <a:t> VUS)</a:t>
            </a:r>
          </a:p>
          <a:p>
            <a:r>
              <a:rPr lang="nb-NO" sz="2400" dirty="0" err="1"/>
              <a:t>Penetrance</a:t>
            </a:r>
            <a:r>
              <a:rPr lang="nb-NO" sz="2400" dirty="0"/>
              <a:t> is </a:t>
            </a:r>
            <a:r>
              <a:rPr lang="nb-NO" sz="2400" dirty="0" err="1"/>
              <a:t>taken</a:t>
            </a:r>
            <a:r>
              <a:rPr lang="nb-NO" sz="2400" dirty="0"/>
              <a:t> </a:t>
            </a:r>
            <a:r>
              <a:rPr lang="nb-NO" sz="2400" dirty="0" err="1"/>
              <a:t>into</a:t>
            </a:r>
            <a:r>
              <a:rPr lang="nb-NO" sz="2400" dirty="0"/>
              <a:t> </a:t>
            </a:r>
            <a:r>
              <a:rPr lang="nb-NO" sz="2400" dirty="0" err="1"/>
              <a:t>account</a:t>
            </a:r>
            <a:endParaRPr lang="nb-NO" sz="2400" dirty="0"/>
          </a:p>
          <a:p>
            <a:r>
              <a:rPr lang="nb-NO" sz="2400" dirty="0" err="1"/>
              <a:t>Hypomorphic</a:t>
            </a:r>
            <a:r>
              <a:rPr lang="nb-NO" sz="2400" dirty="0"/>
              <a:t> alleles </a:t>
            </a:r>
            <a:r>
              <a:rPr lang="nb-NO" sz="2400" dirty="0" err="1"/>
              <a:t>can</a:t>
            </a:r>
            <a:r>
              <a:rPr lang="nb-NO" sz="2400" dirty="0"/>
              <a:t> be </a:t>
            </a:r>
            <a:r>
              <a:rPr lang="nb-NO" sz="2400" dirty="0" err="1"/>
              <a:t>classified</a:t>
            </a:r>
            <a:r>
              <a:rPr lang="nb-NO" sz="2400" dirty="0"/>
              <a:t> (</a:t>
            </a:r>
            <a:r>
              <a:rPr lang="nb-NO" sz="2400" dirty="0" err="1"/>
              <a:t>always</a:t>
            </a:r>
            <a:r>
              <a:rPr lang="nb-NO" sz="2400" dirty="0"/>
              <a:t> A </a:t>
            </a:r>
            <a:r>
              <a:rPr lang="nb-NO" sz="2400" dirty="0" err="1"/>
              <a:t>class</a:t>
            </a:r>
            <a:r>
              <a:rPr lang="nb-NO" sz="2400" dirty="0"/>
              <a:t> 4)</a:t>
            </a:r>
          </a:p>
          <a:p>
            <a:r>
              <a:rPr lang="nb-NO" sz="2400" dirty="0"/>
              <a:t>It </a:t>
            </a:r>
            <a:r>
              <a:rPr lang="nb-NO" sz="2400" dirty="0" err="1"/>
              <a:t>does</a:t>
            </a:r>
            <a:r>
              <a:rPr lang="nb-NO" sz="2400" dirty="0"/>
              <a:t> not matter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cause</a:t>
            </a:r>
            <a:r>
              <a:rPr lang="nb-NO" sz="2400" dirty="0"/>
              <a:t> is recessive or dominant - or </a:t>
            </a:r>
            <a:r>
              <a:rPr lang="nb-NO" sz="2400" dirty="0" err="1"/>
              <a:t>chromosomal</a:t>
            </a:r>
            <a:endParaRPr lang="nb-NO" sz="2400" dirty="0"/>
          </a:p>
          <a:p>
            <a:r>
              <a:rPr lang="nb-NO" sz="2400" dirty="0" err="1"/>
              <a:t>Allows</a:t>
            </a:r>
            <a:r>
              <a:rPr lang="nb-NO" sz="2400" dirty="0"/>
              <a:t> </a:t>
            </a:r>
            <a:r>
              <a:rPr lang="nb-NO" sz="2400" dirty="0" err="1"/>
              <a:t>standarized</a:t>
            </a:r>
            <a:r>
              <a:rPr lang="nb-NO" sz="2400" dirty="0"/>
              <a:t> variant </a:t>
            </a:r>
            <a:r>
              <a:rPr lang="nb-NO" sz="2400" dirty="0" err="1"/>
              <a:t>comments</a:t>
            </a:r>
            <a:r>
              <a:rPr lang="nb-NO" sz="2400" dirty="0"/>
              <a:t> dependent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question</a:t>
            </a:r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BF26DE33-9020-F64C-B247-9E2F6A907524}"/>
              </a:ext>
            </a:extLst>
          </p:cNvPr>
          <p:cNvSpPr txBox="1">
            <a:spLocks/>
          </p:cNvSpPr>
          <p:nvPr/>
        </p:nvSpPr>
        <p:spPr>
          <a:xfrm>
            <a:off x="331336" y="4401760"/>
            <a:ext cx="10515600" cy="103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Requirements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DC3875B-8218-1D46-91D1-99786F1A7450}"/>
              </a:ext>
            </a:extLst>
          </p:cNvPr>
          <p:cNvSpPr txBox="1">
            <a:spLocks/>
          </p:cNvSpPr>
          <p:nvPr/>
        </p:nvSpPr>
        <p:spPr>
          <a:xfrm>
            <a:off x="740127" y="5368803"/>
            <a:ext cx="10920984" cy="1785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Good </a:t>
            </a:r>
            <a:r>
              <a:rPr lang="nb-NO" sz="2400" dirty="0" err="1"/>
              <a:t>clinical</a:t>
            </a:r>
            <a:r>
              <a:rPr lang="nb-NO" sz="2400" dirty="0"/>
              <a:t> </a:t>
            </a:r>
            <a:r>
              <a:rPr lang="nb-NO" sz="2400" dirty="0" err="1"/>
              <a:t>information</a:t>
            </a:r>
            <a:r>
              <a:rPr lang="nb-NO" sz="2400" dirty="0"/>
              <a:t> – </a:t>
            </a:r>
            <a:r>
              <a:rPr lang="nb-NO" sz="2400" dirty="0" err="1"/>
              <a:t>including</a:t>
            </a:r>
            <a:r>
              <a:rPr lang="nb-NO" sz="2400" dirty="0"/>
              <a:t> </a:t>
            </a:r>
            <a:r>
              <a:rPr lang="nb-NO" sz="2400" dirty="0" err="1"/>
              <a:t>family</a:t>
            </a:r>
            <a:r>
              <a:rPr lang="nb-NO" sz="2400" dirty="0"/>
              <a:t> </a:t>
            </a:r>
            <a:r>
              <a:rPr lang="nb-NO" sz="2400" dirty="0" err="1"/>
              <a:t>history</a:t>
            </a:r>
            <a:r>
              <a:rPr lang="nb-NO" sz="2400" dirty="0"/>
              <a:t> </a:t>
            </a:r>
            <a:r>
              <a:rPr lang="nb-NO" sz="2400" dirty="0" err="1"/>
              <a:t>when</a:t>
            </a:r>
            <a:r>
              <a:rPr lang="nb-NO" sz="2400" dirty="0"/>
              <a:t> relevant</a:t>
            </a:r>
          </a:p>
          <a:p>
            <a:r>
              <a:rPr lang="nb-NO" sz="2400" dirty="0"/>
              <a:t>Good </a:t>
            </a:r>
            <a:r>
              <a:rPr lang="nb-NO" sz="2400" dirty="0" err="1"/>
              <a:t>interaction</a:t>
            </a:r>
            <a:r>
              <a:rPr lang="nb-NO" sz="2400" dirty="0"/>
              <a:t> </a:t>
            </a:r>
            <a:r>
              <a:rPr lang="nb-NO" sz="2400" dirty="0" err="1"/>
              <a:t>between</a:t>
            </a:r>
            <a:r>
              <a:rPr lang="nb-NO" sz="2400" dirty="0"/>
              <a:t> </a:t>
            </a:r>
            <a:r>
              <a:rPr lang="nb-NO" sz="2400" dirty="0" err="1"/>
              <a:t>laboratory</a:t>
            </a:r>
            <a:r>
              <a:rPr lang="nb-NO" sz="2400" dirty="0"/>
              <a:t> and </a:t>
            </a:r>
            <a:r>
              <a:rPr lang="nb-NO" sz="2400" dirty="0" err="1"/>
              <a:t>clinic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6278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Sylinder 21"/>
          <p:cNvSpPr txBox="1"/>
          <p:nvPr/>
        </p:nvSpPr>
        <p:spPr>
          <a:xfrm>
            <a:off x="2100419" y="369612"/>
            <a:ext cx="345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grading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8894754" y="3180115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grading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3880337" y="976156"/>
            <a:ext cx="5032336" cy="4600734"/>
            <a:chOff x="758957" y="861831"/>
            <a:chExt cx="5964250" cy="5452723"/>
          </a:xfrm>
        </p:grpSpPr>
        <p:sp>
          <p:nvSpPr>
            <p:cNvPr id="24" name="Rektangel 23"/>
            <p:cNvSpPr/>
            <p:nvPr/>
          </p:nvSpPr>
          <p:spPr>
            <a:xfrm>
              <a:off x="1399033" y="1515541"/>
              <a:ext cx="4663439" cy="193823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2000">
                  <a:srgbClr val="FFFF00"/>
                </a:gs>
                <a:gs pos="22000">
                  <a:srgbClr val="FF0000"/>
                </a:gs>
                <a:gs pos="0">
                  <a:srgbClr val="FF0000"/>
                </a:gs>
                <a:gs pos="100000">
                  <a:srgbClr val="FFFF00"/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il opp 3"/>
            <p:cNvSpPr/>
            <p:nvPr/>
          </p:nvSpPr>
          <p:spPr>
            <a:xfrm>
              <a:off x="758957" y="861831"/>
              <a:ext cx="1286424" cy="5452723"/>
            </a:xfrm>
            <a:prstGeom prst="upArrow">
              <a:avLst/>
            </a:prstGeom>
            <a:gradFill flip="none" rotWithShape="1">
              <a:gsLst>
                <a:gs pos="9000">
                  <a:srgbClr val="00B050"/>
                </a:gs>
                <a:gs pos="45000">
                  <a:srgbClr val="FFFF00"/>
                </a:gs>
                <a:gs pos="55000">
                  <a:srgbClr val="FFFF00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1211729" y="4530223"/>
              <a:ext cx="522840" cy="766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1222805" y="3396102"/>
              <a:ext cx="522840" cy="766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1211241" y="2241325"/>
              <a:ext cx="522840" cy="766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1222805" y="1126462"/>
              <a:ext cx="522840" cy="766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grpSp>
          <p:nvGrpSpPr>
            <p:cNvPr id="21" name="Gruppe 20"/>
            <p:cNvGrpSpPr/>
            <p:nvPr/>
          </p:nvGrpSpPr>
          <p:grpSpPr>
            <a:xfrm>
              <a:off x="1717950" y="3091714"/>
              <a:ext cx="5005257" cy="1286424"/>
              <a:chOff x="4482951" y="4326341"/>
              <a:chExt cx="4118423" cy="1286424"/>
            </a:xfrm>
          </p:grpSpPr>
          <p:sp>
            <p:nvSpPr>
              <p:cNvPr id="6" name="Pil opp 5"/>
              <p:cNvSpPr/>
              <p:nvPr/>
            </p:nvSpPr>
            <p:spPr>
              <a:xfrm rot="5400000">
                <a:off x="5898951" y="2910341"/>
                <a:ext cx="1286424" cy="4118423"/>
              </a:xfrm>
              <a:prstGeom prst="upArrow">
                <a:avLst/>
              </a:prstGeom>
              <a:gradFill flip="none" rotWithShape="1">
                <a:gsLst>
                  <a:gs pos="12000">
                    <a:srgbClr val="FFFF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kstSylinder 7"/>
              <p:cNvSpPr txBox="1"/>
              <p:nvPr/>
            </p:nvSpPr>
            <p:spPr>
              <a:xfrm>
                <a:off x="4719827" y="4615608"/>
                <a:ext cx="430203" cy="76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" name="TekstSylinder 13"/>
              <p:cNvSpPr txBox="1"/>
              <p:nvPr/>
            </p:nvSpPr>
            <p:spPr>
              <a:xfrm>
                <a:off x="5542122" y="4603162"/>
                <a:ext cx="430203" cy="76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b-NO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kstSylinder 14"/>
              <p:cNvSpPr txBox="1"/>
              <p:nvPr/>
            </p:nvSpPr>
            <p:spPr>
              <a:xfrm>
                <a:off x="6314167" y="4615608"/>
                <a:ext cx="430203" cy="76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6" name="TekstSylinder 15"/>
              <p:cNvSpPr txBox="1"/>
              <p:nvPr/>
            </p:nvSpPr>
            <p:spPr>
              <a:xfrm>
                <a:off x="7063010" y="4609641"/>
                <a:ext cx="430203" cy="76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7" name="TekstSylinder 16"/>
              <p:cNvSpPr txBox="1"/>
              <p:nvPr/>
            </p:nvSpPr>
            <p:spPr>
              <a:xfrm>
                <a:off x="7814341" y="4609641"/>
                <a:ext cx="430203" cy="76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18" name="TekstSylinder 17"/>
            <p:cNvSpPr txBox="1"/>
            <p:nvPr/>
          </p:nvSpPr>
          <p:spPr>
            <a:xfrm>
              <a:off x="1208781" y="5505395"/>
              <a:ext cx="522840" cy="766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" name="Rektangel 27"/>
            <p:cNvSpPr/>
            <p:nvPr/>
          </p:nvSpPr>
          <p:spPr>
            <a:xfrm>
              <a:off x="1717950" y="4076420"/>
              <a:ext cx="4344522" cy="2238133"/>
            </a:xfrm>
            <a:prstGeom prst="rect">
              <a:avLst/>
            </a:prstGeom>
            <a:pattFill prst="ltDnDiag">
              <a:fgClr>
                <a:srgbClr val="00B050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rekant 2"/>
            <p:cNvSpPr/>
            <p:nvPr/>
          </p:nvSpPr>
          <p:spPr>
            <a:xfrm rot="5400000">
              <a:off x="1444531" y="3656528"/>
              <a:ext cx="695439" cy="144350"/>
            </a:xfrm>
            <a:prstGeom prst="triangle">
              <a:avLst>
                <a:gd name="adj" fmla="val 53670"/>
              </a:avLst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Rett linje 18"/>
          <p:cNvCxnSpPr>
            <a:cxnSpLocks/>
          </p:cNvCxnSpPr>
          <p:nvPr/>
        </p:nvCxnSpPr>
        <p:spPr>
          <a:xfrm flipV="1">
            <a:off x="2825253" y="3650842"/>
            <a:ext cx="5529927" cy="10020"/>
          </a:xfrm>
          <a:prstGeom prst="line">
            <a:avLst/>
          </a:prstGeom>
          <a:ln w="2222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/>
          <p:cNvSpPr txBox="1"/>
          <p:nvPr/>
        </p:nvSpPr>
        <p:spPr>
          <a:xfrm>
            <a:off x="5088219" y="5217327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nb-NO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nb-N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grading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780634" y="1099281"/>
            <a:ext cx="306051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LoF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GoF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hypomorphic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allele</a:t>
            </a: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Hypothetical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nb-N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nb-N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nb-NO" sz="1600" b="1" dirty="0">
                <a:latin typeface="Arial" panose="020B0604020202020204" pitchFamily="34" charset="0"/>
                <a:cs typeface="Arial" panose="020B0604020202020204" pitchFamily="34" charset="0"/>
              </a:rPr>
              <a:t> VUS</a:t>
            </a:r>
          </a:p>
        </p:txBody>
      </p:sp>
      <p:sp>
        <p:nvSpPr>
          <p:cNvPr id="32" name="TekstSylinder 31"/>
          <p:cNvSpPr txBox="1"/>
          <p:nvPr/>
        </p:nvSpPr>
        <p:spPr>
          <a:xfrm rot="2544599">
            <a:off x="4812593" y="4154163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Right type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gene</a:t>
            </a:r>
          </a:p>
        </p:txBody>
      </p:sp>
      <p:sp>
        <p:nvSpPr>
          <p:cNvPr id="33" name="TekstSylinder 32"/>
          <p:cNvSpPr txBox="1"/>
          <p:nvPr/>
        </p:nvSpPr>
        <p:spPr>
          <a:xfrm rot="2544599">
            <a:off x="5704776" y="3902815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Sylinder 33"/>
          <p:cNvSpPr txBox="1"/>
          <p:nvPr/>
        </p:nvSpPr>
        <p:spPr>
          <a:xfrm rot="2544599">
            <a:off x="6465017" y="3918544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Pathogenic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Sylinder 34"/>
          <p:cNvSpPr txBox="1"/>
          <p:nvPr/>
        </p:nvSpPr>
        <p:spPr>
          <a:xfrm rot="2544599">
            <a:off x="7235445" y="3925229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Pathogenic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Sylinder 35"/>
          <p:cNvSpPr txBox="1"/>
          <p:nvPr/>
        </p:nvSpPr>
        <p:spPr>
          <a:xfrm rot="2544599">
            <a:off x="7915987" y="3926711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Pathogenic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6A519C3F-142E-C245-8A6A-230D13D289C0}"/>
              </a:ext>
            </a:extLst>
          </p:cNvPr>
          <p:cNvSpPr txBox="1"/>
          <p:nvPr/>
        </p:nvSpPr>
        <p:spPr>
          <a:xfrm>
            <a:off x="4237403" y="561083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" name="AutoShape 2" descr="ESHG Logo">
            <a:hlinkClick r:id="rId3"/>
            <a:extLst>
              <a:ext uri="{FF2B5EF4-FFF2-40B4-BE49-F238E27FC236}">
                <a16:creationId xmlns:a16="http://schemas.microsoft.com/office/drawing/2014/main" id="{90C30BF6-FAD8-A944-9DE1-585F2DFB2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9641" y="30663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z="20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E8737C2-0ADF-78A9-2221-BB7564EA0323}"/>
              </a:ext>
            </a:extLst>
          </p:cNvPr>
          <p:cNvSpPr txBox="1"/>
          <p:nvPr/>
        </p:nvSpPr>
        <p:spPr>
          <a:xfrm>
            <a:off x="8810051" y="127001"/>
            <a:ext cx="32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2D grading: A+B</a:t>
            </a:r>
          </a:p>
        </p:txBody>
      </p:sp>
    </p:spTree>
    <p:extLst>
      <p:ext uri="{BB962C8B-B14F-4D97-AF65-F5344CB8AC3E}">
        <p14:creationId xmlns:p14="http://schemas.microsoft.com/office/powerpoint/2010/main" val="77542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B4F2D4-F70B-914C-B121-2517D95D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4016"/>
            <a:ext cx="10515600" cy="1325563"/>
          </a:xfrm>
        </p:spPr>
        <p:txBody>
          <a:bodyPr/>
          <a:lstStyle/>
          <a:p>
            <a:r>
              <a:rPr lang="nb-NO" dirty="0" err="1"/>
              <a:t>Principles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ABC system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E8C25B-B6BB-BD48-859C-5F6FBC28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87225"/>
            <a:ext cx="11353800" cy="5065985"/>
          </a:xfrm>
        </p:spPr>
        <p:txBody>
          <a:bodyPr>
            <a:normAutofit/>
          </a:bodyPr>
          <a:lstStyle/>
          <a:p>
            <a:r>
              <a:rPr lang="nb-NO" b="1" dirty="0" err="1"/>
              <a:t>Step</a:t>
            </a:r>
            <a:r>
              <a:rPr lang="nb-NO" b="1" dirty="0"/>
              <a:t> A</a:t>
            </a:r>
            <a:r>
              <a:rPr lang="nb-NO" dirty="0"/>
              <a:t>: </a:t>
            </a:r>
            <a:r>
              <a:rPr lang="nb-NO" dirty="0" err="1"/>
              <a:t>Molecular</a:t>
            </a:r>
            <a:r>
              <a:rPr lang="nb-NO" dirty="0"/>
              <a:t> grading 0-5 </a:t>
            </a:r>
          </a:p>
          <a:p>
            <a:r>
              <a:rPr lang="nb-NO" dirty="0"/>
              <a:t>If </a:t>
            </a:r>
            <a:r>
              <a:rPr lang="nb-NO" dirty="0" err="1"/>
              <a:t>step</a:t>
            </a:r>
            <a:r>
              <a:rPr lang="nb-NO" dirty="0"/>
              <a:t> A&gt;2: </a:t>
            </a:r>
            <a:r>
              <a:rPr lang="nb-NO" b="1" dirty="0" err="1"/>
              <a:t>Step</a:t>
            </a:r>
            <a:r>
              <a:rPr lang="nb-NO" b="1" dirty="0"/>
              <a:t> B</a:t>
            </a:r>
            <a:r>
              <a:rPr lang="nb-NO" dirty="0"/>
              <a:t>: </a:t>
            </a:r>
            <a:r>
              <a:rPr lang="nb-NO" dirty="0" err="1"/>
              <a:t>Clinical</a:t>
            </a:r>
            <a:r>
              <a:rPr lang="nb-NO" dirty="0"/>
              <a:t> grading 0-5</a:t>
            </a:r>
          </a:p>
          <a:p>
            <a:r>
              <a:rPr lang="nb-NO" b="1" dirty="0" err="1"/>
              <a:t>Combined</a:t>
            </a:r>
            <a:r>
              <a:rPr lang="nb-NO" b="1" dirty="0"/>
              <a:t> </a:t>
            </a:r>
            <a:r>
              <a:rPr lang="nb-NO" b="1" dirty="0" err="1"/>
              <a:t>classification</a:t>
            </a:r>
            <a:r>
              <a:rPr lang="nb-NO" b="1" dirty="0"/>
              <a:t> F-A, </a:t>
            </a:r>
            <a:r>
              <a:rPr lang="nb-NO" dirty="0" err="1"/>
              <a:t>reported</a:t>
            </a:r>
            <a:r>
              <a:rPr lang="nb-NO" dirty="0"/>
              <a:t> as </a:t>
            </a:r>
            <a:r>
              <a:rPr lang="nb-NO" dirty="0" err="1"/>
              <a:t>class</a:t>
            </a:r>
            <a:r>
              <a:rPr lang="nb-NO" dirty="0"/>
              <a:t>/A+B </a:t>
            </a:r>
            <a:r>
              <a:rPr lang="nb-NO" dirty="0" err="1"/>
              <a:t>numbers</a:t>
            </a:r>
            <a:r>
              <a:rPr lang="nb-NO" dirty="0"/>
              <a:t>: e.g. D/4+3</a:t>
            </a:r>
            <a:br>
              <a:rPr lang="nb-NO" dirty="0"/>
            </a:br>
            <a:endParaRPr lang="nb-NO" dirty="0"/>
          </a:p>
          <a:p>
            <a:r>
              <a:rPr lang="nb-NO" b="1" dirty="0" err="1"/>
              <a:t>Step</a:t>
            </a:r>
            <a:r>
              <a:rPr lang="nb-NO" b="1" dirty="0"/>
              <a:t> C</a:t>
            </a:r>
            <a:r>
              <a:rPr lang="nb-NO" dirty="0"/>
              <a:t>: </a:t>
            </a:r>
            <a:r>
              <a:rPr lang="nb-NO" dirty="0" err="1"/>
              <a:t>Pick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standarized</a:t>
            </a:r>
            <a:r>
              <a:rPr lang="nb-NO" dirty="0"/>
              <a:t> </a:t>
            </a:r>
            <a:r>
              <a:rPr lang="nb-NO" dirty="0" err="1"/>
              <a:t>class-related</a:t>
            </a:r>
            <a:r>
              <a:rPr lang="nb-NO" dirty="0"/>
              <a:t> </a:t>
            </a:r>
            <a:r>
              <a:rPr lang="nb-NO" dirty="0" err="1"/>
              <a:t>comment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best </a:t>
            </a:r>
            <a:r>
              <a:rPr lang="nb-NO" dirty="0" err="1"/>
              <a:t>answers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question</a:t>
            </a:r>
            <a:br>
              <a:rPr lang="nb-NO" dirty="0"/>
            </a:br>
            <a:endParaRPr lang="nb-NO" dirty="0"/>
          </a:p>
          <a:p>
            <a:r>
              <a:rPr lang="nb-NO" dirty="0"/>
              <a:t>This promotes teamwork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done by a single person</a:t>
            </a:r>
          </a:p>
          <a:p>
            <a:r>
              <a:rPr lang="nb-NO" dirty="0"/>
              <a:t>Variants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graded</a:t>
            </a:r>
            <a:r>
              <a:rPr lang="nb-NO" dirty="0"/>
              <a:t> and </a:t>
            </a:r>
            <a:r>
              <a:rPr lang="nb-NO" dirty="0" err="1"/>
              <a:t>commented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by </a:t>
            </a:r>
            <a:r>
              <a:rPr lang="nb-NO" dirty="0" err="1"/>
              <a:t>one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interpreted</a:t>
            </a:r>
            <a:r>
              <a:rPr lang="nb-NO" dirty="0"/>
              <a:t> </a:t>
            </a:r>
            <a:r>
              <a:rPr lang="nb-NO" dirty="0" err="1"/>
              <a:t>together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152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B3152DB-293D-4743-9192-AA603CC1D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7479"/>
              </p:ext>
            </p:extLst>
          </p:nvPr>
        </p:nvGraphicFramePr>
        <p:xfrm>
          <a:off x="-11456" y="64712"/>
          <a:ext cx="12203457" cy="6096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077">
                  <a:extLst>
                    <a:ext uri="{9D8B030D-6E8A-4147-A177-3AD203B41FA5}">
                      <a16:colId xmlns:a16="http://schemas.microsoft.com/office/drawing/2014/main" val="1009664270"/>
                    </a:ext>
                  </a:extLst>
                </a:gridCol>
                <a:gridCol w="4099035">
                  <a:extLst>
                    <a:ext uri="{9D8B030D-6E8A-4147-A177-3AD203B41FA5}">
                      <a16:colId xmlns:a16="http://schemas.microsoft.com/office/drawing/2014/main" val="1315309538"/>
                    </a:ext>
                  </a:extLst>
                </a:gridCol>
                <a:gridCol w="599089">
                  <a:extLst>
                    <a:ext uri="{9D8B030D-6E8A-4147-A177-3AD203B41FA5}">
                      <a16:colId xmlns:a16="http://schemas.microsoft.com/office/drawing/2014/main" val="765245693"/>
                    </a:ext>
                  </a:extLst>
                </a:gridCol>
                <a:gridCol w="970139">
                  <a:extLst>
                    <a:ext uri="{9D8B030D-6E8A-4147-A177-3AD203B41FA5}">
                      <a16:colId xmlns:a16="http://schemas.microsoft.com/office/drawing/2014/main" val="1045148704"/>
                    </a:ext>
                  </a:extLst>
                </a:gridCol>
                <a:gridCol w="5893117">
                  <a:extLst>
                    <a:ext uri="{9D8B030D-6E8A-4147-A177-3AD203B41FA5}">
                      <a16:colId xmlns:a16="http://schemas.microsoft.com/office/drawing/2014/main" val="4019248481"/>
                    </a:ext>
                  </a:extLst>
                </a:gridCol>
              </a:tblGrid>
              <a:tr h="8580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3600" b="1" u="none" strike="noStrike" dirty="0">
                          <a:effectLst/>
                        </a:rPr>
                        <a:t> </a:t>
                      </a:r>
                      <a:endParaRPr lang="nb-NO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2800" b="1" u="none" strike="noStrike" dirty="0">
                          <a:effectLst/>
                        </a:rPr>
                        <a:t>  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900" b="1" u="none" strike="noStrike" dirty="0">
                        <a:effectLst/>
                      </a:endParaRPr>
                    </a:p>
                    <a:p>
                      <a:pPr algn="l" fontAlgn="b"/>
                      <a:endParaRPr lang="nb-NO" sz="1900" b="1" u="none" strike="noStrike" dirty="0">
                        <a:effectLst/>
                      </a:endParaRPr>
                    </a:p>
                  </a:txBody>
                  <a:tcPr marL="4560" marR="4560" marT="45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900" b="1" u="none" strike="noStrike" dirty="0">
                        <a:effectLst/>
                      </a:endParaRPr>
                    </a:p>
                    <a:p>
                      <a:pPr algn="l" fontAlgn="b"/>
                      <a:endParaRPr lang="nb-NO" sz="1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nb-NO" sz="1900" b="1" u="none" strike="noStrike" dirty="0">
                          <a:effectLst/>
                        </a:rPr>
                        <a:t>   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900" b="1" u="none" strike="noStrike" dirty="0">
                        <a:effectLst/>
                      </a:endParaRPr>
                    </a:p>
                    <a:p>
                      <a:pPr algn="l" fontAlgn="b"/>
                      <a:endParaRPr lang="nb-NO" sz="1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nb-NO" sz="1900" b="1" u="none" strike="noStrike" dirty="0">
                          <a:effectLst/>
                        </a:rPr>
                        <a:t>   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369243"/>
                  </a:ext>
                </a:extLst>
              </a:tr>
              <a:tr h="294587"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2000" b="1" u="none" strike="noStrike" dirty="0">
                          <a:effectLst/>
                        </a:rPr>
                        <a:t>   Functional classes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u="none" strike="noStrike" dirty="0">
                          <a:effectLst/>
                        </a:rPr>
                        <a:t>Score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u="none" strike="noStrike" dirty="0">
                          <a:effectLst/>
                        </a:rPr>
                        <a:t>«Risk»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effectLst/>
                        </a:rPr>
                        <a:t>   </a:t>
                      </a:r>
                      <a:r>
                        <a:rPr lang="nb-NO" sz="2000" b="1" u="none" strike="noStrike" dirty="0" err="1">
                          <a:effectLst/>
                        </a:rPr>
                        <a:t>Description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739337"/>
                  </a:ext>
                </a:extLst>
              </a:tr>
              <a:tr h="7749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 err="1">
                          <a:effectLst/>
                        </a:rPr>
                        <a:t>fVUS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Variant of unknown functional significance 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</a:t>
                      </a:r>
                      <a:r>
                        <a:rPr lang="en" sz="1600" i="1" u="none" strike="noStrike" dirty="0">
                          <a:effectLst/>
                        </a:rPr>
                        <a:t>- a functional VUS, or </a:t>
                      </a:r>
                      <a:r>
                        <a:rPr lang="en" sz="1600" i="1" u="none" strike="noStrike" dirty="0" err="1">
                          <a:effectLst/>
                        </a:rPr>
                        <a:t>fVUS</a:t>
                      </a:r>
                      <a:endParaRPr lang="en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0.10-0.50</a:t>
                      </a:r>
                    </a:p>
                  </a:txBody>
                  <a:tcPr marL="4560" marR="4560" marT="45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Variant of unknown </a:t>
                      </a:r>
                      <a:r>
                        <a:rPr lang="en" sz="1600" b="1" u="none" strike="noStrike" dirty="0">
                          <a:effectLst/>
                        </a:rPr>
                        <a:t>functional</a:t>
                      </a:r>
                      <a:r>
                        <a:rPr lang="en" sz="1600" u="none" strike="noStrike" dirty="0">
                          <a:effectLst/>
                        </a:rPr>
                        <a:t> significance 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- usually due to lack of knowledge.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702364"/>
                  </a:ext>
                </a:extLst>
              </a:tr>
              <a:tr h="7749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NF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</a:t>
                      </a:r>
                      <a:r>
                        <a:rPr lang="nb-NO" sz="1600" b="1" u="none" strike="noStrike" dirty="0">
                          <a:effectLst/>
                        </a:rPr>
                        <a:t>N</a:t>
                      </a:r>
                      <a:r>
                        <a:rPr lang="nb-NO" sz="1600" b="0" u="none" strike="noStrike" dirty="0">
                          <a:effectLst/>
                        </a:rPr>
                        <a:t>ormal </a:t>
                      </a:r>
                      <a:r>
                        <a:rPr lang="nb-NO" sz="1600" b="1" u="none" strike="noStrike" dirty="0" err="1">
                          <a:effectLst/>
                        </a:rPr>
                        <a:t>F</a:t>
                      </a:r>
                      <a:r>
                        <a:rPr lang="nb-NO" sz="1600" b="0" u="none" strike="noStrike" dirty="0" err="1">
                          <a:effectLst/>
                        </a:rPr>
                        <a:t>unction</a:t>
                      </a:r>
                      <a:r>
                        <a:rPr lang="nb-NO" sz="1600" b="0" u="none" strike="noStrike" dirty="0">
                          <a:effectLst/>
                        </a:rPr>
                        <a:t> (NF)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1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0.00-0.01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High frequency variant with no reason to suspect a recessive or</a:t>
                      </a:r>
                    </a:p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</a:t>
                      </a:r>
                      <a:r>
                        <a:rPr lang="en" sz="1600" u="none" strike="noStrike" dirty="0" err="1">
                          <a:effectLst/>
                        </a:rPr>
                        <a:t>hypomorphic</a:t>
                      </a:r>
                      <a:r>
                        <a:rPr lang="en" sz="1600" u="none" strike="noStrike" dirty="0">
                          <a:effectLst/>
                        </a:rPr>
                        <a:t> role.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23163"/>
                  </a:ext>
                </a:extLst>
              </a:tr>
              <a:tr h="89760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LNF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</a:t>
                      </a:r>
                      <a:r>
                        <a:rPr lang="nb-NO" sz="1600" b="1" u="none" strike="noStrike" dirty="0" err="1">
                          <a:effectLst/>
                        </a:rPr>
                        <a:t>L</a:t>
                      </a:r>
                      <a:r>
                        <a:rPr lang="nb-NO" sz="1600" u="none" strike="noStrike" dirty="0" err="1">
                          <a:effectLst/>
                        </a:rPr>
                        <a:t>ikely</a:t>
                      </a:r>
                      <a:r>
                        <a:rPr lang="nb-NO" sz="1600" u="none" strike="noStrike" dirty="0">
                          <a:effectLst/>
                        </a:rPr>
                        <a:t> </a:t>
                      </a:r>
                      <a:r>
                        <a:rPr lang="nb-NO" sz="1600" b="1" u="none" strike="noStrike" dirty="0">
                          <a:effectLst/>
                        </a:rPr>
                        <a:t>N</a:t>
                      </a:r>
                      <a:r>
                        <a:rPr lang="nb-NO" sz="1600" b="0" u="none" strike="noStrike" dirty="0">
                          <a:effectLst/>
                        </a:rPr>
                        <a:t>ormal </a:t>
                      </a:r>
                      <a:r>
                        <a:rPr lang="nb-NO" sz="1600" b="1" u="none" strike="noStrike" dirty="0" err="1">
                          <a:effectLst/>
                        </a:rPr>
                        <a:t>F</a:t>
                      </a:r>
                      <a:r>
                        <a:rPr lang="nb-NO" sz="1600" b="0" u="none" strike="noStrike" dirty="0" err="1">
                          <a:effectLst/>
                        </a:rPr>
                        <a:t>unction</a:t>
                      </a:r>
                      <a:r>
                        <a:rPr lang="nb-NO" sz="1600" b="0" u="none" strike="noStrike" dirty="0">
                          <a:effectLst/>
                        </a:rPr>
                        <a:t> (LNF)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2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0.01-0.10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Moderate frequency variant with no reason to suspect a recessive or     </a:t>
                      </a:r>
                    </a:p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</a:t>
                      </a:r>
                      <a:r>
                        <a:rPr lang="en" sz="1600" u="none" strike="noStrike" dirty="0" err="1">
                          <a:effectLst/>
                        </a:rPr>
                        <a:t>hypomorphic</a:t>
                      </a:r>
                      <a:r>
                        <a:rPr lang="en" sz="1600" u="none" strike="noStrike" dirty="0">
                          <a:effectLst/>
                        </a:rPr>
                        <a:t> role.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74665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HFE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</a:t>
                      </a:r>
                      <a:r>
                        <a:rPr lang="nb-NO" sz="1600" b="1" u="none" strike="noStrike" baseline="0" dirty="0" err="1">
                          <a:effectLst/>
                        </a:rPr>
                        <a:t>H</a:t>
                      </a:r>
                      <a:r>
                        <a:rPr lang="nb-NO" sz="1600" b="0" u="none" strike="noStrike" baseline="0" dirty="0" err="1">
                          <a:effectLst/>
                        </a:rPr>
                        <a:t>ypothetical</a:t>
                      </a:r>
                      <a:r>
                        <a:rPr lang="nb-NO" sz="1600" u="none" strike="noStrike" dirty="0">
                          <a:effectLst/>
                        </a:rPr>
                        <a:t> </a:t>
                      </a:r>
                      <a:r>
                        <a:rPr lang="nb-NO" sz="1600" b="1" u="none" strike="noStrike" dirty="0" err="1">
                          <a:effectLst/>
                        </a:rPr>
                        <a:t>F</a:t>
                      </a:r>
                      <a:r>
                        <a:rPr lang="nb-NO" sz="1600" u="none" strike="noStrike" dirty="0" err="1">
                          <a:effectLst/>
                        </a:rPr>
                        <a:t>unctional</a:t>
                      </a:r>
                      <a:r>
                        <a:rPr lang="nb-NO" sz="1600" u="none" strike="noStrike" dirty="0">
                          <a:effectLst/>
                        </a:rPr>
                        <a:t> </a:t>
                      </a:r>
                      <a:r>
                        <a:rPr lang="nb-NO" sz="1600" b="1" u="none" strike="noStrike" dirty="0" err="1">
                          <a:effectLst/>
                        </a:rPr>
                        <a:t>E</a:t>
                      </a:r>
                      <a:r>
                        <a:rPr lang="nb-NO" sz="1600" u="none" strike="noStrike" dirty="0" err="1">
                          <a:effectLst/>
                        </a:rPr>
                        <a:t>ffect</a:t>
                      </a:r>
                      <a:r>
                        <a:rPr lang="nb-NO" sz="1600" u="none" strike="noStrike" dirty="0">
                          <a:effectLst/>
                        </a:rPr>
                        <a:t> (HFE)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3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0.50-0.90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Variant that could affect gene function based on biological </a:t>
                      </a:r>
                    </a:p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knowledge and bioinformatic tools.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63332"/>
                  </a:ext>
                </a:extLst>
              </a:tr>
              <a:tr h="97330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LFE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</a:t>
                      </a:r>
                      <a:r>
                        <a:rPr lang="en" sz="1600" b="1" u="none" strike="noStrike" dirty="0">
                          <a:effectLst/>
                        </a:rPr>
                        <a:t>L</a:t>
                      </a:r>
                      <a:r>
                        <a:rPr lang="en" sz="1600" u="none" strike="noStrike" dirty="0">
                          <a:effectLst/>
                        </a:rPr>
                        <a:t>ikely </a:t>
                      </a:r>
                      <a:r>
                        <a:rPr lang="nb-NO" sz="1600" b="1" u="none" strike="noStrike" dirty="0" err="1">
                          <a:effectLst/>
                        </a:rPr>
                        <a:t>F</a:t>
                      </a:r>
                      <a:r>
                        <a:rPr lang="nb-NO" sz="1600" b="0" u="none" strike="noStrike" dirty="0" err="1">
                          <a:effectLst/>
                        </a:rPr>
                        <a:t>unctional</a:t>
                      </a:r>
                      <a:r>
                        <a:rPr lang="nb-NO" sz="1600" b="0" u="none" strike="noStrike" dirty="0">
                          <a:effectLst/>
                        </a:rPr>
                        <a:t> </a:t>
                      </a:r>
                      <a:r>
                        <a:rPr lang="nb-NO" sz="1600" b="1" u="none" strike="noStrike" dirty="0" err="1">
                          <a:effectLst/>
                        </a:rPr>
                        <a:t>E</a:t>
                      </a:r>
                      <a:r>
                        <a:rPr lang="nb-NO" sz="1600" b="0" u="none" strike="noStrike" dirty="0" err="1">
                          <a:effectLst/>
                        </a:rPr>
                        <a:t>ffect</a:t>
                      </a:r>
                      <a:r>
                        <a:rPr lang="nb-NO" sz="1600" b="0" u="none" strike="noStrike" dirty="0">
                          <a:effectLst/>
                        </a:rPr>
                        <a:t> </a:t>
                      </a:r>
                      <a:r>
                        <a:rPr lang="en" sz="1600" u="none" strike="noStrike" dirty="0">
                          <a:effectLst/>
                        </a:rPr>
                        <a:t>(LFE), or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</a:t>
                      </a:r>
                      <a:r>
                        <a:rPr lang="en" sz="1600" b="1" u="none" strike="noStrike" dirty="0" err="1">
                          <a:effectLst/>
                        </a:rPr>
                        <a:t>Hypomorphic</a:t>
                      </a:r>
                      <a:r>
                        <a:rPr lang="en" sz="1600" b="1" u="none" strike="noStrike" dirty="0">
                          <a:effectLst/>
                        </a:rPr>
                        <a:t> variant </a:t>
                      </a:r>
                      <a:r>
                        <a:rPr lang="en" sz="1600" u="none" strike="noStrike" dirty="0">
                          <a:effectLst/>
                        </a:rPr>
                        <a:t>(in recessive disease) 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4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0.90-0.99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1" u="none" strike="noStrike" dirty="0">
                          <a:effectLst/>
                        </a:rPr>
                        <a:t>   Recessive</a:t>
                      </a:r>
                      <a:r>
                        <a:rPr lang="en" sz="1600" u="none" strike="noStrike" dirty="0">
                          <a:effectLst/>
                        </a:rPr>
                        <a:t>: Variant that reduces gene function, but that only causes a </a:t>
                      </a:r>
                    </a:p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biochemical abnormality - or disease - if </a:t>
                      </a:r>
                      <a:r>
                        <a:rPr lang="en" sz="1600" i="1" u="none" strike="noStrike" dirty="0">
                          <a:effectLst/>
                        </a:rPr>
                        <a:t>in trans </a:t>
                      </a:r>
                      <a:r>
                        <a:rPr lang="en" sz="1600" u="none" strike="noStrike" dirty="0">
                          <a:effectLst/>
                        </a:rPr>
                        <a:t>to a </a:t>
                      </a:r>
                      <a:r>
                        <a:rPr lang="en" sz="1600" u="none" strike="noStrike" dirty="0" err="1">
                          <a:effectLst/>
                        </a:rPr>
                        <a:t>LoF</a:t>
                      </a:r>
                      <a:r>
                        <a:rPr lang="en" sz="1600" u="none" strike="noStrike" dirty="0">
                          <a:effectLst/>
                        </a:rPr>
                        <a:t> allele.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</a:t>
                      </a:r>
                      <a:r>
                        <a:rPr lang="en" sz="1600" b="1" u="none" strike="noStrike" dirty="0">
                          <a:effectLst/>
                        </a:rPr>
                        <a:t>Dominant</a:t>
                      </a:r>
                      <a:r>
                        <a:rPr lang="en" sz="1600" u="none" strike="noStrike" dirty="0">
                          <a:effectLst/>
                        </a:rPr>
                        <a:t>: Likely </a:t>
                      </a:r>
                      <a:r>
                        <a:rPr lang="en" sz="1600" u="none" strike="noStrike" dirty="0" err="1">
                          <a:effectLst/>
                        </a:rPr>
                        <a:t>LoF</a:t>
                      </a:r>
                      <a:r>
                        <a:rPr lang="en" sz="1600" u="none" strike="noStrike" dirty="0">
                          <a:effectLst/>
                        </a:rPr>
                        <a:t> or likely functional importance.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51093"/>
                  </a:ext>
                </a:extLst>
              </a:tr>
              <a:tr h="674628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4560" marR="4560" marT="456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</a:t>
                      </a:r>
                      <a:r>
                        <a:rPr lang="nb-NO" sz="1600" b="1" u="none" strike="noStrike" dirty="0" err="1">
                          <a:effectLst/>
                        </a:rPr>
                        <a:t>F</a:t>
                      </a:r>
                      <a:r>
                        <a:rPr lang="nb-NO" sz="1600" b="0" u="none" strike="noStrike" dirty="0" err="1">
                          <a:effectLst/>
                        </a:rPr>
                        <a:t>unctional</a:t>
                      </a:r>
                      <a:r>
                        <a:rPr lang="nb-NO" sz="1600" b="0" u="none" strike="noStrike" dirty="0">
                          <a:effectLst/>
                        </a:rPr>
                        <a:t> </a:t>
                      </a:r>
                      <a:r>
                        <a:rPr lang="nb-NO" sz="1600" b="1" u="none" strike="noStrike" dirty="0" err="1">
                          <a:effectLst/>
                        </a:rPr>
                        <a:t>E</a:t>
                      </a:r>
                      <a:r>
                        <a:rPr lang="nb-NO" sz="1600" b="0" u="none" strike="noStrike" dirty="0" err="1">
                          <a:effectLst/>
                        </a:rPr>
                        <a:t>ffect</a:t>
                      </a:r>
                      <a:r>
                        <a:rPr lang="nb-NO" sz="1600" b="0" u="none" strike="noStrike" dirty="0">
                          <a:effectLst/>
                        </a:rPr>
                        <a:t> (FE)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5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0.99-1.00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Variant that disrupt gene function (certain </a:t>
                      </a:r>
                      <a:r>
                        <a:rPr lang="en" sz="1600" u="none" strike="noStrike" dirty="0" err="1">
                          <a:effectLst/>
                        </a:rPr>
                        <a:t>LoF</a:t>
                      </a:r>
                      <a:r>
                        <a:rPr lang="en" sz="1600" u="none" strike="noStrike" dirty="0">
                          <a:effectLst/>
                        </a:rPr>
                        <a:t>) or known to be</a:t>
                      </a:r>
                    </a:p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disease causing (known </a:t>
                      </a:r>
                      <a:r>
                        <a:rPr lang="en" sz="1600" u="none" strike="noStrike" dirty="0" err="1">
                          <a:effectLst/>
                        </a:rPr>
                        <a:t>GoF</a:t>
                      </a:r>
                      <a:r>
                        <a:rPr lang="en" sz="1600" u="none" strike="noStrike" dirty="0">
                          <a:effectLst/>
                        </a:rPr>
                        <a:t> or dominant-negative)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0" marR="4560" marT="456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0262"/>
                  </a:ext>
                </a:extLst>
              </a:tr>
            </a:tbl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77162D6D-8944-D545-A1A5-9A08303C2750}"/>
              </a:ext>
            </a:extLst>
          </p:cNvPr>
          <p:cNvSpPr txBox="1"/>
          <p:nvPr/>
        </p:nvSpPr>
        <p:spPr>
          <a:xfrm>
            <a:off x="136635" y="140944"/>
            <a:ext cx="5449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Table</a:t>
            </a:r>
            <a:r>
              <a:rPr lang="nb-NO" sz="2400" b="1" dirty="0"/>
              <a:t> 1 	</a:t>
            </a:r>
            <a:r>
              <a:rPr lang="nb-NO" sz="2400" b="1" dirty="0" err="1"/>
              <a:t>Step</a:t>
            </a:r>
            <a:r>
              <a:rPr lang="nb-NO" sz="2400" b="1" dirty="0"/>
              <a:t> A - </a:t>
            </a:r>
            <a:r>
              <a:rPr lang="nb-NO" sz="2400" b="1" dirty="0" err="1"/>
              <a:t>Functional</a:t>
            </a:r>
            <a:r>
              <a:rPr lang="nb-NO" sz="2400" b="1" dirty="0"/>
              <a:t> grading</a:t>
            </a:r>
          </a:p>
        </p:txBody>
      </p:sp>
    </p:spTree>
    <p:extLst>
      <p:ext uri="{BB962C8B-B14F-4D97-AF65-F5344CB8AC3E}">
        <p14:creationId xmlns:p14="http://schemas.microsoft.com/office/powerpoint/2010/main" val="133865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7FEB76A-1B39-6F43-8D92-96AA880EA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62725"/>
              </p:ext>
            </p:extLst>
          </p:nvPr>
        </p:nvGraphicFramePr>
        <p:xfrm>
          <a:off x="0" y="98854"/>
          <a:ext cx="12192002" cy="6709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579">
                  <a:extLst>
                    <a:ext uri="{9D8B030D-6E8A-4147-A177-3AD203B41FA5}">
                      <a16:colId xmlns:a16="http://schemas.microsoft.com/office/drawing/2014/main" val="1817054276"/>
                    </a:ext>
                  </a:extLst>
                </a:gridCol>
                <a:gridCol w="3781712">
                  <a:extLst>
                    <a:ext uri="{9D8B030D-6E8A-4147-A177-3AD203B41FA5}">
                      <a16:colId xmlns:a16="http://schemas.microsoft.com/office/drawing/2014/main" val="1686874540"/>
                    </a:ext>
                  </a:extLst>
                </a:gridCol>
                <a:gridCol w="872359">
                  <a:extLst>
                    <a:ext uri="{9D8B030D-6E8A-4147-A177-3AD203B41FA5}">
                      <a16:colId xmlns:a16="http://schemas.microsoft.com/office/drawing/2014/main" val="2856179010"/>
                    </a:ext>
                  </a:extLst>
                </a:gridCol>
                <a:gridCol w="6453352">
                  <a:extLst>
                    <a:ext uri="{9D8B030D-6E8A-4147-A177-3AD203B41FA5}">
                      <a16:colId xmlns:a16="http://schemas.microsoft.com/office/drawing/2014/main" val="2380654595"/>
                    </a:ext>
                  </a:extLst>
                </a:gridCol>
              </a:tblGrid>
              <a:tr h="712676">
                <a:tc>
                  <a:txBody>
                    <a:bodyPr/>
                    <a:lstStyle/>
                    <a:p>
                      <a:pPr algn="ctr" fontAlgn="b"/>
                      <a:endParaRPr lang="nb-NO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800" b="1" u="none" strike="noStrike" dirty="0">
                          <a:effectLst/>
                        </a:rPr>
                        <a:t>  </a:t>
                      </a:r>
                      <a:endParaRPr lang="nb-N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900" b="1" u="none" strike="noStrike" dirty="0">
                          <a:effectLst/>
                        </a:rPr>
                        <a:t> </a:t>
                      </a:r>
                    </a:p>
                  </a:txBody>
                  <a:tcPr marL="6996" marR="6996" marT="6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u="none" strike="noStrike" dirty="0">
                          <a:effectLst/>
                        </a:rPr>
                        <a:t>   </a:t>
                      </a:r>
                      <a:endParaRPr lang="nb-NO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441474"/>
                  </a:ext>
                </a:extLst>
              </a:tr>
              <a:tr h="411723">
                <a:tc>
                  <a:txBody>
                    <a:bodyPr/>
                    <a:lstStyle/>
                    <a:p>
                      <a:pPr algn="ctr" fontAlgn="b"/>
                      <a:endParaRPr lang="nb-NO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effectLst/>
                        </a:rPr>
                        <a:t>   </a:t>
                      </a:r>
                      <a:r>
                        <a:rPr lang="nb-NO" sz="2000" b="1" u="none" strike="noStrike" dirty="0" err="1">
                          <a:effectLst/>
                        </a:rPr>
                        <a:t>Clinical</a:t>
                      </a:r>
                      <a:r>
                        <a:rPr lang="nb-NO" sz="2000" b="1" u="none" strike="noStrike" dirty="0">
                          <a:effectLst/>
                        </a:rPr>
                        <a:t> </a:t>
                      </a:r>
                      <a:r>
                        <a:rPr lang="nb-NO" sz="2000" b="1" u="none" strike="noStrike" dirty="0" err="1">
                          <a:effectLst/>
                        </a:rPr>
                        <a:t>classes</a:t>
                      </a:r>
                      <a:endParaRPr lang="nb-NO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u="none" strike="noStrike" dirty="0">
                          <a:effectLst/>
                        </a:rPr>
                        <a:t>Score</a:t>
                      </a:r>
                      <a:endParaRPr lang="nb-NO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u="none" strike="noStrike" dirty="0">
                          <a:effectLst/>
                        </a:rPr>
                        <a:t>  </a:t>
                      </a:r>
                      <a:r>
                        <a:rPr lang="nb-NO" sz="2000" b="1" u="none" strike="noStrike" dirty="0" err="1">
                          <a:effectLst/>
                        </a:rPr>
                        <a:t>Description</a:t>
                      </a:r>
                      <a:endParaRPr lang="nb-NO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949802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cVUS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Variant of unknown clinical </a:t>
                      </a:r>
                    </a:p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significance </a:t>
                      </a:r>
                      <a:r>
                        <a:rPr lang="en" sz="1600" i="1" u="none" strike="noStrike" dirty="0">
                          <a:effectLst/>
                        </a:rPr>
                        <a:t>- a clinical VUS</a:t>
                      </a:r>
                      <a:endParaRPr lang="en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0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Variant of unknown </a:t>
                      </a:r>
                      <a:r>
                        <a:rPr lang="en" sz="1600" b="1" u="none" strike="noStrike" dirty="0">
                          <a:effectLst/>
                        </a:rPr>
                        <a:t>clinical</a:t>
                      </a:r>
                      <a:r>
                        <a:rPr lang="en" sz="1600" u="none" strike="noStrike" dirty="0">
                          <a:effectLst/>
                        </a:rPr>
                        <a:t> significance, e.g. a variant in a gene that is 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unlikely to be </a:t>
                      </a:r>
                      <a:r>
                        <a:rPr lang="nb-NO" sz="1600" u="none" strike="noStrike" dirty="0">
                          <a:effectLst/>
                        </a:rPr>
                        <a:t>l</a:t>
                      </a:r>
                      <a:r>
                        <a:rPr lang="en" sz="1600" u="none" strike="noStrike" dirty="0">
                          <a:effectLst/>
                        </a:rPr>
                        <a:t>inked to the phenotype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112187"/>
                  </a:ext>
                </a:extLst>
              </a:tr>
              <a:tr h="134335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type </a:t>
                      </a:r>
                      <a:r>
                        <a:rPr lang="nb-N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</a:t>
                      </a:r>
                    </a:p>
                  </a:txBody>
                  <a:tcPr marL="6996" marR="6996" marT="69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Variant of potential interest (</a:t>
                      </a:r>
                      <a:r>
                        <a:rPr lang="en" sz="1600" b="1" u="none" strike="noStrike" dirty="0">
                          <a:effectLst/>
                        </a:rPr>
                        <a:t>VOI</a:t>
                      </a:r>
                      <a:r>
                        <a:rPr lang="en" sz="1600" u="none" strike="noStrike" dirty="0">
                          <a:effectLst/>
                        </a:rPr>
                        <a:t>)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1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“The right type of gene” </a:t>
                      </a:r>
                      <a:r>
                        <a:rPr lang="en" sz="1600" b="1" u="none" strike="noStrike" dirty="0">
                          <a:effectLst/>
                        </a:rPr>
                        <a:t>because the gene fits the phenotype</a:t>
                      </a:r>
                      <a:r>
                        <a:rPr lang="en" sz="1600" u="none" strike="noStrike" dirty="0">
                          <a:effectLst/>
                        </a:rPr>
                        <a:t>: 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1) Dominant variant that could be pathogenic 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2) Single </a:t>
                      </a:r>
                      <a:r>
                        <a:rPr lang="en" sz="1600" u="none" strike="noStrike" dirty="0" err="1">
                          <a:effectLst/>
                        </a:rPr>
                        <a:t>hypomorphic</a:t>
                      </a:r>
                      <a:r>
                        <a:rPr lang="en" sz="1600" u="none" strike="noStrike" dirty="0">
                          <a:effectLst/>
                        </a:rPr>
                        <a:t> variant in a recessive gene that fits the phenotype</a:t>
                      </a:r>
                      <a:endParaRPr lang="e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10692"/>
                  </a:ext>
                </a:extLst>
              </a:tr>
              <a:tr h="93196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</a:t>
                      </a:r>
                      <a:r>
                        <a:rPr lang="nb-N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</a:t>
                      </a:r>
                      <a:r>
                        <a:rPr lang="nb-NO" sz="1600" u="none" strike="noStrike" dirty="0" err="1">
                          <a:effectLst/>
                        </a:rPr>
                        <a:t>Known</a:t>
                      </a:r>
                      <a:r>
                        <a:rPr lang="nb-NO" sz="1600" u="none" strike="noStrike" dirty="0">
                          <a:effectLst/>
                        </a:rPr>
                        <a:t> or </a:t>
                      </a:r>
                      <a:r>
                        <a:rPr lang="nb-NO" sz="1600" u="none" strike="noStrike" dirty="0" err="1">
                          <a:effectLst/>
                        </a:rPr>
                        <a:t>assumed</a:t>
                      </a:r>
                      <a:r>
                        <a:rPr lang="nb-NO" sz="1600" u="none" strike="noStrike" dirty="0">
                          <a:effectLst/>
                        </a:rPr>
                        <a:t> risk </a:t>
                      </a:r>
                      <a:r>
                        <a:rPr lang="nb-NO" sz="1600" u="none" strike="noStrike" dirty="0" err="1">
                          <a:effectLst/>
                        </a:rPr>
                        <a:t>factor</a:t>
                      </a:r>
                      <a:r>
                        <a:rPr lang="nb-NO" sz="1600" u="none" strike="noStrike" dirty="0">
                          <a:effectLst/>
                        </a:rPr>
                        <a:t> variant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2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1) Low penetrance dominant variant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2) Dominant variant with good clinical support of a pathogenic role</a:t>
                      </a:r>
                      <a:br>
                        <a:rPr lang="en" sz="1600" u="none" strike="noStrike" dirty="0">
                          <a:effectLst/>
                        </a:rPr>
                      </a:br>
                      <a:r>
                        <a:rPr lang="en" sz="1600" u="none" strike="noStrike" dirty="0">
                          <a:effectLst/>
                        </a:rPr>
                        <a:t>   3) Single pathogenic variant in a recessive gene that fits the phenotype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56243"/>
                  </a:ext>
                </a:extLst>
              </a:tr>
              <a:tr h="93196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Pathogenic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Pathogenic variant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3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effectLst/>
                        </a:rPr>
                        <a:t>   Pathogenic variant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54986"/>
                  </a:ext>
                </a:extLst>
              </a:tr>
              <a:tr h="931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Pathogenic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" sz="1600" u="none" strike="noStrike" dirty="0">
                          <a:effectLst/>
                        </a:rPr>
                        <a:t>   Moderate penetrance pathogenic variant</a:t>
                      </a: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4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   Dominant </a:t>
                      </a:r>
                      <a:r>
                        <a:rPr lang="nb-NO" sz="1600" u="none" strike="noStrike" dirty="0" err="1">
                          <a:effectLst/>
                        </a:rPr>
                        <a:t>pathogenic</a:t>
                      </a:r>
                      <a:r>
                        <a:rPr lang="nb-NO" sz="1600" u="none" strike="noStrike" dirty="0">
                          <a:effectLst/>
                        </a:rPr>
                        <a:t> variant </a:t>
                      </a:r>
                      <a:r>
                        <a:rPr lang="nb-NO" sz="1600" u="none" strike="noStrike" dirty="0" err="1">
                          <a:effectLst/>
                        </a:rPr>
                        <a:t>of</a:t>
                      </a:r>
                      <a:r>
                        <a:rPr lang="nb-NO" sz="1600" u="none" strike="noStrike" dirty="0">
                          <a:effectLst/>
                        </a:rPr>
                        <a:t> moderate (20-40%) </a:t>
                      </a:r>
                      <a:r>
                        <a:rPr lang="nb-NO" sz="1600" u="none" strike="noStrike" dirty="0" err="1">
                          <a:effectLst/>
                        </a:rPr>
                        <a:t>penetrance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89269"/>
                  </a:ext>
                </a:extLst>
              </a:tr>
              <a:tr h="931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Pathogenic</a:t>
                      </a:r>
                      <a:endParaRPr lang="nb-N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High penetrance pathogenic variant </a:t>
                      </a:r>
                    </a:p>
                  </a:txBody>
                  <a:tcPr marL="6996" marR="6996" marT="6996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nb-N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Dominant </a:t>
                      </a:r>
                      <a:r>
                        <a:rPr lang="nb-NO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pathogenic</a:t>
                      </a:r>
                      <a:r>
                        <a:rPr lang="nb-N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variant </a:t>
                      </a:r>
                      <a:r>
                        <a:rPr lang="nb-NO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nb-N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nb-NO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r>
                        <a:rPr lang="nb-NO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(&gt;40%) </a:t>
                      </a:r>
                      <a:r>
                        <a:rPr lang="nb-NO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penetrance</a:t>
                      </a:r>
                      <a:endParaRPr lang="nb-NO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13576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788B74E1-F7C9-C148-9D87-52659AEB91B6}"/>
              </a:ext>
            </a:extLst>
          </p:cNvPr>
          <p:cNvSpPr txBox="1"/>
          <p:nvPr/>
        </p:nvSpPr>
        <p:spPr>
          <a:xfrm>
            <a:off x="126124" y="98854"/>
            <a:ext cx="500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Table</a:t>
            </a:r>
            <a:r>
              <a:rPr lang="nb-NO" sz="2400" b="1" dirty="0"/>
              <a:t> 2 	</a:t>
            </a:r>
            <a:r>
              <a:rPr lang="nb-NO" sz="2400" b="1" dirty="0" err="1"/>
              <a:t>Step</a:t>
            </a:r>
            <a:r>
              <a:rPr lang="nb-NO" sz="2400" b="1" dirty="0"/>
              <a:t> B - </a:t>
            </a:r>
            <a:r>
              <a:rPr lang="nb-NO" sz="2400" b="1" dirty="0" err="1"/>
              <a:t>Clinical</a:t>
            </a:r>
            <a:r>
              <a:rPr lang="nb-NO" sz="2400" b="1" dirty="0"/>
              <a:t> grading</a:t>
            </a:r>
          </a:p>
        </p:txBody>
      </p:sp>
    </p:spTree>
    <p:extLst>
      <p:ext uri="{BB962C8B-B14F-4D97-AF65-F5344CB8AC3E}">
        <p14:creationId xmlns:p14="http://schemas.microsoft.com/office/powerpoint/2010/main" val="210861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4F26F81-BB5C-6F45-92E0-59907169D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7123"/>
              </p:ext>
            </p:extLst>
          </p:nvPr>
        </p:nvGraphicFramePr>
        <p:xfrm>
          <a:off x="0" y="706821"/>
          <a:ext cx="12118428" cy="5149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908">
                  <a:extLst>
                    <a:ext uri="{9D8B030D-6E8A-4147-A177-3AD203B41FA5}">
                      <a16:colId xmlns:a16="http://schemas.microsoft.com/office/drawing/2014/main" val="870053091"/>
                    </a:ext>
                  </a:extLst>
                </a:gridCol>
                <a:gridCol w="2871714">
                  <a:extLst>
                    <a:ext uri="{9D8B030D-6E8A-4147-A177-3AD203B41FA5}">
                      <a16:colId xmlns:a16="http://schemas.microsoft.com/office/drawing/2014/main" val="3968641225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2730963767"/>
                    </a:ext>
                  </a:extLst>
                </a:gridCol>
                <a:gridCol w="7699988">
                  <a:extLst>
                    <a:ext uri="{9D8B030D-6E8A-4147-A177-3AD203B41FA5}">
                      <a16:colId xmlns:a16="http://schemas.microsoft.com/office/drawing/2014/main" val="3404099293"/>
                    </a:ext>
                  </a:extLst>
                </a:gridCol>
              </a:tblGrid>
              <a:tr h="857131">
                <a:tc>
                  <a:txBody>
                    <a:bodyPr/>
                    <a:lstStyle/>
                    <a:p>
                      <a:pPr algn="l" fontAlgn="b"/>
                      <a:r>
                        <a:rPr lang="nb-NO" sz="1900" b="1" u="none" strike="noStrike" dirty="0">
                          <a:effectLst/>
                        </a:rPr>
                        <a:t> A+B</a:t>
                      </a:r>
                    </a:p>
                    <a:p>
                      <a:pPr algn="l" fontAlgn="b"/>
                      <a:r>
                        <a:rPr lang="nb-NO" sz="1900" b="1" u="none" strike="noStrike" dirty="0">
                          <a:effectLst/>
                        </a:rPr>
                        <a:t> </a:t>
                      </a:r>
                      <a:r>
                        <a:rPr lang="nb-NO" sz="1900" b="1" u="none" strike="noStrike" dirty="0" err="1">
                          <a:effectLst/>
                        </a:rPr>
                        <a:t>class</a:t>
                      </a:r>
                      <a:r>
                        <a:rPr lang="nb-NO" sz="1900" b="1" u="none" strike="noStrike" dirty="0">
                          <a:effectLst/>
                        </a:rPr>
                        <a:t> </a:t>
                      </a:r>
                      <a:endParaRPr lang="nb-NO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900" b="1" u="none" strike="noStrike" dirty="0">
                          <a:effectLst/>
                        </a:rPr>
                        <a:t> Grading combinations</a:t>
                      </a:r>
                      <a:endParaRPr lang="en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97" marR="100597" marT="50299" marB="50299" anchor="ctr"/>
                </a:tc>
                <a:tc>
                  <a:txBody>
                    <a:bodyPr/>
                    <a:lstStyle/>
                    <a:p>
                      <a:br>
                        <a:rPr lang="nb-NO" sz="1300" dirty="0"/>
                      </a:br>
                      <a:r>
                        <a:rPr lang="nb-NO" sz="1800" b="1" dirty="0"/>
                        <a:t>Group</a:t>
                      </a:r>
                      <a:br>
                        <a:rPr lang="nb-NO" sz="1300" dirty="0"/>
                      </a:br>
                      <a:endParaRPr lang="nb-NO" sz="1300" dirty="0"/>
                    </a:p>
                  </a:txBody>
                  <a:tcPr marL="100597" marR="100597" marT="50299" marB="50299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900" b="1" u="none" strike="noStrike" dirty="0">
                          <a:effectLst/>
                        </a:rPr>
                        <a:t>  Examples of reporting recommendations (policy dependent)</a:t>
                      </a:r>
                      <a:endParaRPr lang="en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/>
                </a:tc>
                <a:extLst>
                  <a:ext uri="{0D108BD9-81ED-4DB2-BD59-A6C34878D82A}">
                    <a16:rowId xmlns:a16="http://schemas.microsoft.com/office/drawing/2014/main" val="952520395"/>
                  </a:ext>
                </a:extLst>
              </a:tr>
              <a:tr h="52808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671" marR="4671" marT="467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 dirty="0" err="1">
                          <a:effectLst/>
                        </a:rPr>
                        <a:t>Functional</a:t>
                      </a:r>
                      <a:r>
                        <a:rPr lang="nb-NO" sz="1700" u="none" strike="noStrike" baseline="0" dirty="0">
                          <a:effectLst/>
                        </a:rPr>
                        <a:t> grade 0-2</a:t>
                      </a:r>
                      <a:endParaRPr lang="nb-NO" sz="1700" u="none" strike="noStrike" dirty="0">
                        <a:effectLst/>
                      </a:endParaRPr>
                    </a:p>
                  </a:txBody>
                  <a:tcPr marL="4671" marR="4671" marT="467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0-2</a:t>
                      </a:r>
                    </a:p>
                  </a:txBody>
                  <a:tcPr marL="4671" marR="4671" marT="467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i="0" u="none" strike="noStrike" dirty="0">
                          <a:effectLst/>
                        </a:rPr>
                        <a:t>  Not</a:t>
                      </a:r>
                      <a:r>
                        <a:rPr lang="nb-NO" sz="1700" i="0" u="none" strike="noStrike" baseline="0" dirty="0">
                          <a:effectLst/>
                        </a:rPr>
                        <a:t> </a:t>
                      </a:r>
                      <a:r>
                        <a:rPr lang="nb-NO" sz="1700" i="0" u="none" strike="noStrike" baseline="0" dirty="0" err="1">
                          <a:effectLst/>
                        </a:rPr>
                        <a:t>reported</a:t>
                      </a:r>
                      <a:r>
                        <a:rPr lang="nb-NO" sz="1700" i="0" u="none" strike="noStrike" baseline="0" dirty="0">
                          <a:effectLst/>
                        </a:rPr>
                        <a:t> - c</a:t>
                      </a:r>
                      <a:r>
                        <a:rPr lang="en" sz="1700" i="0" u="none" strike="noStrike" dirty="0" err="1">
                          <a:effectLst/>
                        </a:rPr>
                        <a:t>linical</a:t>
                      </a:r>
                      <a:r>
                        <a:rPr lang="en" sz="1700" i="0" u="none" strike="noStrike" dirty="0">
                          <a:effectLst/>
                        </a:rPr>
                        <a:t> grading unnecessary</a:t>
                      </a:r>
                      <a:endParaRPr lang="en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16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700" b="1" u="none" strike="noStrike" dirty="0">
                          <a:effectLst/>
                        </a:rPr>
                        <a:t>F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lang="nb-NO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+ </a:t>
                      </a:r>
                      <a:r>
                        <a:rPr lang="nb-NO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Clinical</a:t>
                      </a:r>
                      <a:r>
                        <a:rPr lang="nb-N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</a:t>
                      </a:r>
                      <a:endParaRPr lang="p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71" marR="4671" marT="46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700" u="none" strike="noStrike" dirty="0">
                          <a:effectLst/>
                        </a:rPr>
                        <a:t>  Not  reported if the gene in question is unlikely to be related to the phenotype.</a:t>
                      </a:r>
                      <a:endParaRPr lang="en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95695"/>
                  </a:ext>
                </a:extLst>
              </a:tr>
              <a:tr h="77178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E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 dirty="0">
                          <a:effectLst/>
                        </a:rPr>
                        <a:t>3+1 / 3+2 / 4+0 / 4+1 / 5+0 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4-5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700" u="none" strike="noStrike">
                          <a:effectLst/>
                        </a:rPr>
                        <a:t>  </a:t>
                      </a:r>
                      <a:r>
                        <a:rPr lang="en" sz="1700" b="1" u="none" strike="noStrike">
                          <a:effectLst/>
                        </a:rPr>
                        <a:t>Variant-of-interest</a:t>
                      </a:r>
                      <a:r>
                        <a:rPr lang="en" sz="1700" u="none" strike="noStrike">
                          <a:effectLst/>
                        </a:rPr>
                        <a:t> </a:t>
                      </a:r>
                      <a:r>
                        <a:rPr lang="en" sz="1700" u="none" strike="noStrike" dirty="0">
                          <a:effectLst/>
                        </a:rPr>
                        <a:t>(</a:t>
                      </a:r>
                      <a:r>
                        <a:rPr lang="en" sz="1700" b="1" u="none" strike="noStrike" dirty="0">
                          <a:effectLst/>
                        </a:rPr>
                        <a:t>VOI) group</a:t>
                      </a:r>
                      <a:r>
                        <a:rPr lang="en" sz="1700" u="none" strike="noStrike" dirty="0">
                          <a:effectLst/>
                        </a:rPr>
                        <a:t>: Reporting optional: Single variant of potential</a:t>
                      </a:r>
                      <a:br>
                        <a:rPr lang="en" sz="1700" u="none" strike="noStrike" dirty="0">
                          <a:effectLst/>
                        </a:rPr>
                      </a:br>
                      <a:r>
                        <a:rPr lang="en" sz="1700" u="none" strike="noStrike" dirty="0">
                          <a:effectLst/>
                        </a:rPr>
                        <a:t>  interest in a gene that could be related to the phenotype (dominant or recessive).</a:t>
                      </a:r>
                      <a:endParaRPr lang="en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51646"/>
                  </a:ext>
                </a:extLst>
              </a:tr>
              <a:tr h="468434"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D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0" u="none" strike="noStrike" dirty="0">
                          <a:effectLst/>
                        </a:rPr>
                        <a:t>3+3 / </a:t>
                      </a:r>
                      <a:r>
                        <a:rPr lang="nb-NO" sz="1700" u="none" strike="noStrike" dirty="0">
                          <a:effectLst/>
                        </a:rPr>
                        <a:t>4+2 / 4+3 / 5+1 / 5+2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6-7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700" u="none" strike="noStrike" dirty="0">
                          <a:effectLst/>
                        </a:rPr>
                        <a:t>  </a:t>
                      </a:r>
                      <a:r>
                        <a:rPr lang="en" sz="1700" b="1" u="none" strike="noStrike" dirty="0">
                          <a:effectLst/>
                        </a:rPr>
                        <a:t>Low penetrance and good candidate group</a:t>
                      </a:r>
                      <a:r>
                        <a:rPr lang="en" sz="1700" u="none" strike="noStrike" dirty="0">
                          <a:effectLst/>
                        </a:rPr>
                        <a:t>: Reporting usually recommended.</a:t>
                      </a:r>
                      <a:endParaRPr lang="en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39830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C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4+4 / 5+3</a:t>
                      </a:r>
                    </a:p>
                  </a:txBody>
                  <a:tcPr marL="4671" marR="4671" marT="467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8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700" u="none" strike="noStrike" dirty="0">
                          <a:effectLst/>
                        </a:rPr>
                        <a:t>  </a:t>
                      </a:r>
                      <a:r>
                        <a:rPr lang="en" sz="1700" b="1" u="none" strike="noStrike" dirty="0">
                          <a:effectLst/>
                        </a:rPr>
                        <a:t>Pathogenic</a:t>
                      </a:r>
                      <a:r>
                        <a:rPr lang="en" sz="1700" u="none" strike="noStrike" dirty="0">
                          <a:effectLst/>
                        </a:rPr>
                        <a:t>: Disease-associated variant, always reported.</a:t>
                      </a:r>
                      <a:endParaRPr lang="en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16713"/>
                  </a:ext>
                </a:extLst>
              </a:tr>
              <a:tr h="50449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B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 dirty="0">
                          <a:effectLst/>
                        </a:rPr>
                        <a:t>4+5 / 5+4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effectLst/>
                        </a:rPr>
                        <a:t>9</a:t>
                      </a:r>
                      <a:endParaRPr lang="nb-N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700" u="none" strike="noStrike" dirty="0">
                          <a:effectLst/>
                        </a:rPr>
                        <a:t>  </a:t>
                      </a:r>
                      <a:r>
                        <a:rPr lang="en" sz="1700" b="1" u="none" strike="noStrike" dirty="0">
                          <a:effectLst/>
                        </a:rPr>
                        <a:t>Pathogenic</a:t>
                      </a:r>
                      <a:r>
                        <a:rPr lang="en" sz="1700" u="none" strike="noStrike" dirty="0">
                          <a:effectLst/>
                        </a:rPr>
                        <a:t>: Disease-associated variant of moderate penetrance.</a:t>
                      </a:r>
                      <a:endParaRPr lang="en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13872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nb-NO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5+5</a:t>
                      </a:r>
                      <a:endParaRPr lang="nb-NO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nb-NO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Pathogenic</a:t>
                      </a:r>
                      <a:r>
                        <a:rPr lang="en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: Disease-associated variant of high penetrance.</a:t>
                      </a:r>
                      <a:endParaRPr lang="en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00842"/>
                  </a:ext>
                </a:extLst>
              </a:tr>
              <a:tr h="4519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nb-NO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Functional </a:t>
                      </a:r>
                      <a:r>
                        <a:rPr lang="nb-N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3-5 + </a:t>
                      </a:r>
                      <a:r>
                        <a:rPr lang="nb-NO" sz="1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Clinical</a:t>
                      </a:r>
                      <a:r>
                        <a:rPr lang="nb-NO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2-5</a:t>
                      </a:r>
                    </a:p>
                  </a:txBody>
                  <a:tcPr marL="4671" marR="4671" marT="46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7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1" marR="4671" marT="46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Secondary/incidental/unsolicited/opportunistic finding</a:t>
                      </a:r>
                    </a:p>
                  </a:txBody>
                  <a:tcPr marL="4671" marR="4671" marT="467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73449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855E9C85-08DC-3843-94A1-BFEE971F17B5}"/>
              </a:ext>
            </a:extLst>
          </p:cNvPr>
          <p:cNvSpPr txBox="1"/>
          <p:nvPr/>
        </p:nvSpPr>
        <p:spPr>
          <a:xfrm>
            <a:off x="126124" y="98854"/>
            <a:ext cx="9999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Table</a:t>
            </a:r>
            <a:r>
              <a:rPr lang="nb-NO" sz="2400" b="1" dirty="0"/>
              <a:t> 3 	</a:t>
            </a:r>
            <a:r>
              <a:rPr lang="nb-NO" sz="2400" b="1" dirty="0" err="1"/>
              <a:t>Combined</a:t>
            </a:r>
            <a:r>
              <a:rPr lang="nb-NO" sz="2400" b="1" dirty="0"/>
              <a:t> </a:t>
            </a:r>
            <a:r>
              <a:rPr lang="nb-NO" sz="2400" b="1" dirty="0" err="1"/>
              <a:t>class</a:t>
            </a:r>
            <a:r>
              <a:rPr lang="nb-NO" sz="2400" b="1" dirty="0"/>
              <a:t> </a:t>
            </a:r>
            <a:r>
              <a:rPr lang="nb-NO" sz="2400" b="1" dirty="0" err="1"/>
              <a:t>based</a:t>
            </a:r>
            <a:r>
              <a:rPr lang="nb-NO" sz="2400" b="1" dirty="0"/>
              <a:t> </a:t>
            </a:r>
            <a:r>
              <a:rPr lang="nb-NO" sz="2400" b="1" dirty="0" err="1"/>
              <a:t>on</a:t>
            </a:r>
            <a:r>
              <a:rPr lang="nb-NO" sz="2400" b="1" dirty="0"/>
              <a:t> </a:t>
            </a:r>
            <a:r>
              <a:rPr lang="nb-NO" sz="2400" b="1" dirty="0" err="1"/>
              <a:t>functional</a:t>
            </a:r>
            <a:r>
              <a:rPr lang="nb-NO" sz="2400" b="1" dirty="0"/>
              <a:t> (A) and </a:t>
            </a:r>
            <a:r>
              <a:rPr lang="nb-NO" sz="2400" b="1" dirty="0" err="1"/>
              <a:t>clinical</a:t>
            </a:r>
            <a:r>
              <a:rPr lang="nb-NO" sz="2400" b="1" dirty="0"/>
              <a:t> (B) grading</a:t>
            </a:r>
          </a:p>
        </p:txBody>
      </p:sp>
    </p:spTree>
    <p:extLst>
      <p:ext uri="{BB962C8B-B14F-4D97-AF65-F5344CB8AC3E}">
        <p14:creationId xmlns:p14="http://schemas.microsoft.com/office/powerpoint/2010/main" val="269087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</TotalTime>
  <Words>1625</Words>
  <Application>Microsoft Macintosh PowerPoint</Application>
  <PresentationFormat>Widescreen</PresentationFormat>
  <Paragraphs>253</Paragraphs>
  <Slides>13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PowerPoint-presentasjon</vt:lpstr>
      <vt:lpstr>The one-dimensional ACMG/AMP system</vt:lpstr>
      <vt:lpstr>PowerPoint-presentasjon</vt:lpstr>
      <vt:lpstr>New: The ABC system: A 2D-classification system  (step A+B) with standarized variant comments (step C)</vt:lpstr>
      <vt:lpstr>PowerPoint-presentasjon</vt:lpstr>
      <vt:lpstr>Principles of the ABC system</vt:lpstr>
      <vt:lpstr>PowerPoint-presentasjon</vt:lpstr>
      <vt:lpstr>PowerPoint-presentasjon</vt:lpstr>
      <vt:lpstr>PowerPoint-presentasjon</vt:lpstr>
      <vt:lpstr>Table 4  Step C – Selection of a standard variant comment    (examples given, these comments can be adapted to suit local/national needs)</vt:lpstr>
      <vt:lpstr>PowerPoint-presentasjon</vt:lpstr>
      <vt:lpstr>A true VUS cannot be graded and is therefore a zero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Gunnar Houge</dc:creator>
  <cp:lastModifiedBy>Gunnar Houge</cp:lastModifiedBy>
  <cp:revision>91</cp:revision>
  <dcterms:created xsi:type="dcterms:W3CDTF">2019-02-24T09:22:33Z</dcterms:created>
  <dcterms:modified xsi:type="dcterms:W3CDTF">2022-06-29T07:43:06Z</dcterms:modified>
</cp:coreProperties>
</file>