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1098-BE88-994F-B411-1F9FF35FB1C1}" type="datetimeFigureOut">
              <a:rPr lang="nb-NO" smtClean="0"/>
              <a:t>10.02.2021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9809-E9D0-E944-A624-8C48DA3686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934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1098-BE88-994F-B411-1F9FF35FB1C1}" type="datetimeFigureOut">
              <a:rPr lang="nb-NO" smtClean="0"/>
              <a:t>10.02.2021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9809-E9D0-E944-A624-8C48DA3686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898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1098-BE88-994F-B411-1F9FF35FB1C1}" type="datetimeFigureOut">
              <a:rPr lang="nb-NO" smtClean="0"/>
              <a:t>10.02.2021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9809-E9D0-E944-A624-8C48DA3686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572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1098-BE88-994F-B411-1F9FF35FB1C1}" type="datetimeFigureOut">
              <a:rPr lang="nb-NO" smtClean="0"/>
              <a:t>10.02.2021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9809-E9D0-E944-A624-8C48DA3686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9716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1098-BE88-994F-B411-1F9FF35FB1C1}" type="datetimeFigureOut">
              <a:rPr lang="nb-NO" smtClean="0"/>
              <a:t>10.02.2021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9809-E9D0-E944-A624-8C48DA3686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613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1098-BE88-994F-B411-1F9FF35FB1C1}" type="datetimeFigureOut">
              <a:rPr lang="nb-NO" smtClean="0"/>
              <a:t>10.02.2021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9809-E9D0-E944-A624-8C48DA3686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773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1098-BE88-994F-B411-1F9FF35FB1C1}" type="datetimeFigureOut">
              <a:rPr lang="nb-NO" smtClean="0"/>
              <a:t>10.02.2021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9809-E9D0-E944-A624-8C48DA3686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864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1098-BE88-994F-B411-1F9FF35FB1C1}" type="datetimeFigureOut">
              <a:rPr lang="nb-NO" smtClean="0"/>
              <a:t>10.02.2021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9809-E9D0-E944-A624-8C48DA3686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511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1098-BE88-994F-B411-1F9FF35FB1C1}" type="datetimeFigureOut">
              <a:rPr lang="nb-NO" smtClean="0"/>
              <a:t>10.02.2021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9809-E9D0-E944-A624-8C48DA3686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273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1098-BE88-994F-B411-1F9FF35FB1C1}" type="datetimeFigureOut">
              <a:rPr lang="nb-NO" smtClean="0"/>
              <a:t>10.02.2021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9809-E9D0-E944-A624-8C48DA3686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051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21098-BE88-994F-B411-1F9FF35FB1C1}" type="datetimeFigureOut">
              <a:rPr lang="nb-NO" smtClean="0"/>
              <a:t>10.02.2021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9809-E9D0-E944-A624-8C48DA3686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126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21098-BE88-994F-B411-1F9FF35FB1C1}" type="datetimeFigureOut">
              <a:rPr lang="nb-NO" smtClean="0"/>
              <a:t>10.02.2021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69809-E9D0-E944-A624-8C48DA3686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197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650CE4F0-91C8-9E47-A5F9-07B0DAA60544}"/>
              </a:ext>
            </a:extLst>
          </p:cNvPr>
          <p:cNvSpPr txBox="1"/>
          <p:nvPr/>
        </p:nvSpPr>
        <p:spPr>
          <a:xfrm>
            <a:off x="2908724" y="390330"/>
            <a:ext cx="3593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ACMG classification or ABC functional grading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AF51C4C-5566-514A-9CA4-5C55780FF8C9}"/>
              </a:ext>
            </a:extLst>
          </p:cNvPr>
          <p:cNvSpPr txBox="1"/>
          <p:nvPr/>
        </p:nvSpPr>
        <p:spPr>
          <a:xfrm>
            <a:off x="2438999" y="1015765"/>
            <a:ext cx="1778051" cy="203132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b="1" dirty="0"/>
              <a:t>ACMG classification </a:t>
            </a:r>
            <a:br>
              <a:rPr lang="en-GB" sz="1400" dirty="0"/>
            </a:br>
            <a:br>
              <a:rPr lang="en-GB" sz="1400" dirty="0"/>
            </a:br>
            <a:r>
              <a:rPr lang="en-GB" sz="1400" dirty="0"/>
              <a:t>Pathogenic		  </a:t>
            </a:r>
            <a:r>
              <a:rPr lang="en-GB" sz="1400" b="1" dirty="0"/>
              <a:t>P</a:t>
            </a:r>
            <a:br>
              <a:rPr lang="en-GB" sz="1400" dirty="0"/>
            </a:br>
            <a:r>
              <a:rPr lang="en-GB" sz="1400" dirty="0"/>
              <a:t>Likely pathogenic	</a:t>
            </a:r>
            <a:r>
              <a:rPr lang="en-GB" sz="1400" b="1" dirty="0"/>
              <a:t>LP</a:t>
            </a:r>
            <a:br>
              <a:rPr lang="en-GB" sz="1400" dirty="0"/>
            </a:br>
            <a:br>
              <a:rPr lang="en-GB" sz="1400" dirty="0"/>
            </a:br>
            <a:r>
              <a:rPr lang="en-GB" sz="1400" dirty="0"/>
              <a:t>VUS		</a:t>
            </a:r>
            <a:r>
              <a:rPr lang="en-GB" sz="1400" b="1" dirty="0"/>
              <a:t>  «VUS+»</a:t>
            </a:r>
            <a:br>
              <a:rPr lang="en-GB" sz="1400" dirty="0"/>
            </a:br>
            <a:r>
              <a:rPr lang="en-GB" sz="1400" dirty="0"/>
              <a:t>VUS</a:t>
            </a:r>
            <a:br>
              <a:rPr lang="en-GB" sz="1400" dirty="0"/>
            </a:br>
            <a:r>
              <a:rPr lang="en-GB" sz="1400" dirty="0"/>
              <a:t>Likely benign	</a:t>
            </a:r>
            <a:r>
              <a:rPr lang="en-GB" sz="1400" b="1" dirty="0"/>
              <a:t>LB</a:t>
            </a:r>
            <a:br>
              <a:rPr lang="en-GB" sz="1400" dirty="0"/>
            </a:br>
            <a:r>
              <a:rPr lang="en-GB" sz="1400" dirty="0"/>
              <a:t>Benign		  </a:t>
            </a:r>
            <a:r>
              <a:rPr lang="en-GB" sz="1400" b="1" dirty="0"/>
              <a:t>B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0AEC5DE-6C9C-1C46-A6D4-940EC6072218}"/>
              </a:ext>
            </a:extLst>
          </p:cNvPr>
          <p:cNvSpPr txBox="1"/>
          <p:nvPr/>
        </p:nvSpPr>
        <p:spPr>
          <a:xfrm>
            <a:off x="4341222" y="1009140"/>
            <a:ext cx="2548198" cy="203132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b="1" dirty="0"/>
              <a:t>ABC functional “A” grading</a:t>
            </a:r>
            <a:br>
              <a:rPr lang="en-GB" sz="1400" b="1" dirty="0"/>
            </a:br>
            <a:endParaRPr lang="en-GB" sz="1400" b="1" dirty="0"/>
          </a:p>
          <a:p>
            <a:r>
              <a:rPr lang="en-GB" sz="1400" b="1" dirty="0"/>
              <a:t>5</a:t>
            </a:r>
            <a:r>
              <a:rPr lang="en-GB" sz="1400" dirty="0"/>
              <a:t>  Proven functional effect</a:t>
            </a:r>
            <a:br>
              <a:rPr lang="en-GB" sz="1400" dirty="0"/>
            </a:br>
            <a:r>
              <a:rPr lang="en-GB" sz="1400" b="1" dirty="0"/>
              <a:t>4</a:t>
            </a:r>
            <a:r>
              <a:rPr lang="en-GB" sz="1400" dirty="0"/>
              <a:t>  Likely functional effect</a:t>
            </a:r>
          </a:p>
          <a:p>
            <a:r>
              <a:rPr lang="en-GB" sz="1400" b="1" dirty="0"/>
              <a:t>4</a:t>
            </a:r>
            <a:r>
              <a:rPr lang="en-GB" sz="1400" dirty="0"/>
              <a:t>  </a:t>
            </a:r>
            <a:r>
              <a:rPr lang="en-GB" sz="1400" dirty="0" err="1"/>
              <a:t>Hypomorphic</a:t>
            </a:r>
            <a:r>
              <a:rPr lang="en-GB" sz="1400" dirty="0"/>
              <a:t> allele</a:t>
            </a:r>
          </a:p>
          <a:p>
            <a:r>
              <a:rPr lang="en-GB" sz="1400" b="1" dirty="0"/>
              <a:t>3</a:t>
            </a:r>
            <a:r>
              <a:rPr lang="en-GB" sz="1400" dirty="0"/>
              <a:t>  VUS with hypothetical effect </a:t>
            </a:r>
            <a:br>
              <a:rPr lang="en-GB" sz="1400" dirty="0"/>
            </a:br>
            <a:r>
              <a:rPr lang="en-GB" sz="1400" b="1" dirty="0"/>
              <a:t>0</a:t>
            </a:r>
            <a:r>
              <a:rPr lang="en-GB" sz="1400" dirty="0"/>
              <a:t>  VUS that cannot be classified </a:t>
            </a:r>
            <a:br>
              <a:rPr lang="en-GB" sz="1400" dirty="0"/>
            </a:br>
            <a:r>
              <a:rPr lang="en-GB" sz="1400" b="1" dirty="0"/>
              <a:t>2</a:t>
            </a:r>
            <a:r>
              <a:rPr lang="en-GB" sz="1400" dirty="0"/>
              <a:t>  Likely normal function</a:t>
            </a:r>
            <a:br>
              <a:rPr lang="en-GB" sz="1400" dirty="0"/>
            </a:br>
            <a:r>
              <a:rPr lang="en-GB" sz="1400" b="1" dirty="0"/>
              <a:t>1</a:t>
            </a:r>
            <a:r>
              <a:rPr lang="en-GB" sz="1400" dirty="0"/>
              <a:t>  Normal function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382BFB64-DB2C-FD4A-95C0-836C41886C0F}"/>
              </a:ext>
            </a:extLst>
          </p:cNvPr>
          <p:cNvSpPr txBox="1"/>
          <p:nvPr/>
        </p:nvSpPr>
        <p:spPr>
          <a:xfrm>
            <a:off x="2487006" y="3743395"/>
            <a:ext cx="4147289" cy="246221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b="1" dirty="0"/>
              <a:t>Clinical “B” grading			Combined class </a:t>
            </a:r>
            <a:br>
              <a:rPr lang="en-GB" sz="1400" b="1" dirty="0"/>
            </a:br>
            <a:r>
              <a:rPr lang="en-GB" sz="1400" b="1" dirty="0"/>
              <a:t>				      clinical + functional </a:t>
            </a:r>
            <a:br>
              <a:rPr lang="en-GB" sz="1400" b="1" dirty="0"/>
            </a:br>
            <a:endParaRPr lang="en-GB" sz="1400" b="1" dirty="0"/>
          </a:p>
          <a:p>
            <a:r>
              <a:rPr lang="en-GB" sz="1400" b="1" dirty="0"/>
              <a:t>5</a:t>
            </a:r>
            <a:r>
              <a:rPr lang="en-GB" sz="1400" dirty="0"/>
              <a:t>  Pathogenic, high penetrance 		       (+ 5) 	</a:t>
            </a:r>
            <a:r>
              <a:rPr lang="en-GB" sz="1400" b="1" dirty="0"/>
              <a:t>A</a:t>
            </a:r>
            <a:br>
              <a:rPr lang="en-GB" sz="1400" dirty="0"/>
            </a:br>
            <a:r>
              <a:rPr lang="en-GB" sz="1400" b="1" dirty="0"/>
              <a:t>4</a:t>
            </a:r>
            <a:r>
              <a:rPr lang="en-GB" sz="1400" dirty="0"/>
              <a:t>  Pathogenic, moderate penetrance 	       (+ 5) 	</a:t>
            </a:r>
            <a:r>
              <a:rPr lang="en-GB" sz="1400" b="1" dirty="0"/>
              <a:t>B</a:t>
            </a:r>
          </a:p>
          <a:p>
            <a:r>
              <a:rPr lang="en-GB" sz="1400" b="1" dirty="0"/>
              <a:t>3</a:t>
            </a:r>
            <a:r>
              <a:rPr lang="en-GB" sz="1400" dirty="0"/>
              <a:t>  Pathogenic 				       (+ 5) 	</a:t>
            </a:r>
            <a:r>
              <a:rPr lang="en-GB" sz="1400" b="1" dirty="0"/>
              <a:t>C</a:t>
            </a:r>
          </a:p>
          <a:p>
            <a:r>
              <a:rPr lang="en-GB" sz="1400" b="1" dirty="0"/>
              <a:t>2</a:t>
            </a:r>
            <a:r>
              <a:rPr lang="en-GB" sz="1400" dirty="0"/>
              <a:t>  Risk factor / susceptibility finding 	     (+ 4-5)	</a:t>
            </a:r>
            <a:r>
              <a:rPr lang="en-GB" sz="1400" b="1" dirty="0"/>
              <a:t>D</a:t>
            </a:r>
            <a:br>
              <a:rPr lang="en-GB" sz="1400" dirty="0"/>
            </a:br>
            <a:r>
              <a:rPr lang="en-GB" sz="1400" b="1" dirty="0"/>
              <a:t>1</a:t>
            </a:r>
            <a:r>
              <a:rPr lang="en-GB" sz="1400" dirty="0"/>
              <a:t>  Potential gene-phenotype match	     (+ 3-4)	</a:t>
            </a:r>
            <a:r>
              <a:rPr lang="en-GB" sz="1400" b="1" dirty="0"/>
              <a:t>E</a:t>
            </a:r>
            <a:br>
              <a:rPr lang="en-GB" sz="1400" dirty="0"/>
            </a:br>
            <a:r>
              <a:rPr lang="en-GB" sz="1400" b="1" dirty="0"/>
              <a:t>0</a:t>
            </a:r>
            <a:r>
              <a:rPr lang="en-GB" sz="1400" dirty="0"/>
              <a:t>  No genotype-phenotype match 	       (+ 3)	</a:t>
            </a:r>
            <a:r>
              <a:rPr lang="en-GB" sz="1400" b="1" dirty="0"/>
              <a:t>F</a:t>
            </a:r>
          </a:p>
          <a:p>
            <a:r>
              <a:rPr lang="en-GB" sz="1400" b="1" dirty="0"/>
              <a:t>						       </a:t>
            </a:r>
            <a:r>
              <a:rPr lang="en-GB" sz="1400" dirty="0"/>
              <a:t>(0-2)</a:t>
            </a:r>
            <a:r>
              <a:rPr lang="en-GB" sz="1400" b="1" dirty="0"/>
              <a:t>	0</a:t>
            </a:r>
            <a:br>
              <a:rPr lang="en-GB" sz="1400" b="1" dirty="0"/>
            </a:br>
            <a:endParaRPr lang="en-GB" sz="1400" b="1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3006688C-532C-004B-8DD3-57D7341C2CB3}"/>
              </a:ext>
            </a:extLst>
          </p:cNvPr>
          <p:cNvSpPr txBox="1"/>
          <p:nvPr/>
        </p:nvSpPr>
        <p:spPr>
          <a:xfrm>
            <a:off x="2908724" y="3152865"/>
            <a:ext cx="3506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Genotype-phenotype-based grading if A &gt;2,  </a:t>
            </a:r>
            <a:br>
              <a:rPr lang="en-GB" sz="1400" b="1" dirty="0"/>
            </a:br>
            <a:r>
              <a:rPr lang="en-GB" sz="1400" b="1" dirty="0"/>
              <a:t>giving a combined functional + clinical class</a:t>
            </a: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0F97FFDC-F889-4640-9045-E8148E58BA27}"/>
              </a:ext>
            </a:extLst>
          </p:cNvPr>
          <p:cNvSpPr txBox="1"/>
          <p:nvPr/>
        </p:nvSpPr>
        <p:spPr>
          <a:xfrm>
            <a:off x="2913304" y="6066786"/>
            <a:ext cx="3284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Selection of a standard comment based </a:t>
            </a:r>
            <a:br>
              <a:rPr lang="en-GB" sz="1400" b="1" dirty="0"/>
            </a:br>
            <a:r>
              <a:rPr lang="en-GB" sz="1400" b="1" dirty="0"/>
              <a:t>on combined class and clinical question </a:t>
            </a:r>
          </a:p>
        </p:txBody>
      </p:sp>
      <p:grpSp>
        <p:nvGrpSpPr>
          <p:cNvPr id="22" name="Gruppe 21">
            <a:extLst>
              <a:ext uri="{FF2B5EF4-FFF2-40B4-BE49-F238E27FC236}">
                <a16:creationId xmlns:a16="http://schemas.microsoft.com/office/drawing/2014/main" id="{1CD80D54-5013-8242-B958-DD3AE1F020CD}"/>
              </a:ext>
            </a:extLst>
          </p:cNvPr>
          <p:cNvGrpSpPr/>
          <p:nvPr/>
        </p:nvGrpSpPr>
        <p:grpSpPr>
          <a:xfrm>
            <a:off x="2488386" y="314176"/>
            <a:ext cx="420338" cy="420338"/>
            <a:chOff x="5029200" y="414549"/>
            <a:chExt cx="420338" cy="420338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3D0DF756-C198-A747-A728-0784921EE2F7}"/>
                </a:ext>
              </a:extLst>
            </p:cNvPr>
            <p:cNvSpPr/>
            <p:nvPr/>
          </p:nvSpPr>
          <p:spPr>
            <a:xfrm>
              <a:off x="5029200" y="414549"/>
              <a:ext cx="420338" cy="4203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kstSylinder 20">
              <a:extLst>
                <a:ext uri="{FF2B5EF4-FFF2-40B4-BE49-F238E27FC236}">
                  <a16:creationId xmlns:a16="http://schemas.microsoft.com/office/drawing/2014/main" id="{9C7A0BE3-F279-D347-A5EF-6DC92327DFAB}"/>
                </a:ext>
              </a:extLst>
            </p:cNvPr>
            <p:cNvSpPr txBox="1"/>
            <p:nvPr/>
          </p:nvSpPr>
          <p:spPr>
            <a:xfrm>
              <a:off x="5078587" y="431942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A</a:t>
              </a:r>
            </a:p>
          </p:txBody>
        </p:sp>
      </p:grpSp>
      <p:cxnSp>
        <p:nvCxnSpPr>
          <p:cNvPr id="26" name="Rett pil 25">
            <a:extLst>
              <a:ext uri="{FF2B5EF4-FFF2-40B4-BE49-F238E27FC236}">
                <a16:creationId xmlns:a16="http://schemas.microsoft.com/office/drawing/2014/main" id="{27461B60-FF34-DB4F-9659-B584633517CB}"/>
              </a:ext>
            </a:extLst>
          </p:cNvPr>
          <p:cNvCxnSpPr>
            <a:cxnSpLocks/>
          </p:cNvCxnSpPr>
          <p:nvPr/>
        </p:nvCxnSpPr>
        <p:spPr>
          <a:xfrm>
            <a:off x="4480368" y="698107"/>
            <a:ext cx="245311" cy="3176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pil 27">
            <a:extLst>
              <a:ext uri="{FF2B5EF4-FFF2-40B4-BE49-F238E27FC236}">
                <a16:creationId xmlns:a16="http://schemas.microsoft.com/office/drawing/2014/main" id="{400E4D5A-3D51-9744-A62B-5CE4C8FE69E7}"/>
              </a:ext>
            </a:extLst>
          </p:cNvPr>
          <p:cNvCxnSpPr>
            <a:cxnSpLocks/>
          </p:cNvCxnSpPr>
          <p:nvPr/>
        </p:nvCxnSpPr>
        <p:spPr>
          <a:xfrm flipH="1">
            <a:off x="3407376" y="705316"/>
            <a:ext cx="213866" cy="3176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uppe 30">
            <a:extLst>
              <a:ext uri="{FF2B5EF4-FFF2-40B4-BE49-F238E27FC236}">
                <a16:creationId xmlns:a16="http://schemas.microsoft.com/office/drawing/2014/main" id="{40DDA759-EA5A-9E46-A519-3511E6D85EFB}"/>
              </a:ext>
            </a:extLst>
          </p:cNvPr>
          <p:cNvGrpSpPr/>
          <p:nvPr/>
        </p:nvGrpSpPr>
        <p:grpSpPr>
          <a:xfrm>
            <a:off x="2488386" y="3188436"/>
            <a:ext cx="420338" cy="420338"/>
            <a:chOff x="5029200" y="414549"/>
            <a:chExt cx="420338" cy="420338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F74E7E33-2418-354D-A48E-A64B953BDFE6}"/>
                </a:ext>
              </a:extLst>
            </p:cNvPr>
            <p:cNvSpPr/>
            <p:nvPr/>
          </p:nvSpPr>
          <p:spPr>
            <a:xfrm>
              <a:off x="5029200" y="414549"/>
              <a:ext cx="420338" cy="4203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C5F9D107-D278-214B-99B7-D603703900DB}"/>
                </a:ext>
              </a:extLst>
            </p:cNvPr>
            <p:cNvSpPr txBox="1"/>
            <p:nvPr/>
          </p:nvSpPr>
          <p:spPr>
            <a:xfrm>
              <a:off x="5078587" y="431942"/>
              <a:ext cx="3241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B</a:t>
              </a:r>
            </a:p>
          </p:txBody>
        </p:sp>
      </p:grpSp>
      <p:grpSp>
        <p:nvGrpSpPr>
          <p:cNvPr id="34" name="Gruppe 33">
            <a:extLst>
              <a:ext uri="{FF2B5EF4-FFF2-40B4-BE49-F238E27FC236}">
                <a16:creationId xmlns:a16="http://schemas.microsoft.com/office/drawing/2014/main" id="{E17DDFFB-CFD1-C44C-BCFB-BDCDD0752244}"/>
              </a:ext>
            </a:extLst>
          </p:cNvPr>
          <p:cNvGrpSpPr/>
          <p:nvPr/>
        </p:nvGrpSpPr>
        <p:grpSpPr>
          <a:xfrm>
            <a:off x="2441328" y="6099664"/>
            <a:ext cx="420338" cy="420338"/>
            <a:chOff x="5029200" y="414549"/>
            <a:chExt cx="420338" cy="420338"/>
          </a:xfrm>
        </p:grpSpPr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BA6DCA2C-4FDF-554F-B967-F29284765990}"/>
                </a:ext>
              </a:extLst>
            </p:cNvPr>
            <p:cNvSpPr/>
            <p:nvPr/>
          </p:nvSpPr>
          <p:spPr>
            <a:xfrm>
              <a:off x="5029200" y="414549"/>
              <a:ext cx="420338" cy="42033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kstSylinder 35">
              <a:extLst>
                <a:ext uri="{FF2B5EF4-FFF2-40B4-BE49-F238E27FC236}">
                  <a16:creationId xmlns:a16="http://schemas.microsoft.com/office/drawing/2014/main" id="{C0F8E8A0-E9CA-2948-9FAF-4840ACFF66EB}"/>
                </a:ext>
              </a:extLst>
            </p:cNvPr>
            <p:cNvSpPr txBox="1"/>
            <p:nvPr/>
          </p:nvSpPr>
          <p:spPr>
            <a:xfrm>
              <a:off x="5078587" y="431942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C</a:t>
              </a:r>
            </a:p>
          </p:txBody>
        </p:sp>
      </p:grpSp>
      <p:cxnSp>
        <p:nvCxnSpPr>
          <p:cNvPr id="37" name="Rett linje 36">
            <a:extLst>
              <a:ext uri="{FF2B5EF4-FFF2-40B4-BE49-F238E27FC236}">
                <a16:creationId xmlns:a16="http://schemas.microsoft.com/office/drawing/2014/main" id="{C716241F-245D-764E-ABE4-8D8E3F49D819}"/>
              </a:ext>
            </a:extLst>
          </p:cNvPr>
          <p:cNvCxnSpPr>
            <a:cxnSpLocks/>
          </p:cNvCxnSpPr>
          <p:nvPr/>
        </p:nvCxnSpPr>
        <p:spPr>
          <a:xfrm flipV="1">
            <a:off x="4254567" y="1022974"/>
            <a:ext cx="0" cy="2057401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 23">
            <a:extLst>
              <a:ext uri="{FF2B5EF4-FFF2-40B4-BE49-F238E27FC236}">
                <a16:creationId xmlns:a16="http://schemas.microsoft.com/office/drawing/2014/main" id="{251D7CE1-13BC-764D-B25A-C2A6D98D7B25}"/>
              </a:ext>
            </a:extLst>
          </p:cNvPr>
          <p:cNvCxnSpPr>
            <a:cxnSpLocks/>
          </p:cNvCxnSpPr>
          <p:nvPr/>
        </p:nvCxnSpPr>
        <p:spPr>
          <a:xfrm flipH="1">
            <a:off x="4254567" y="4194412"/>
            <a:ext cx="338038" cy="15882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pil 26">
            <a:extLst>
              <a:ext uri="{FF2B5EF4-FFF2-40B4-BE49-F238E27FC236}">
                <a16:creationId xmlns:a16="http://schemas.microsoft.com/office/drawing/2014/main" id="{2D85A5CB-B57E-764F-A7FE-31F16659E744}"/>
              </a:ext>
            </a:extLst>
          </p:cNvPr>
          <p:cNvCxnSpPr>
            <a:cxnSpLocks/>
          </p:cNvCxnSpPr>
          <p:nvPr/>
        </p:nvCxnSpPr>
        <p:spPr>
          <a:xfrm>
            <a:off x="5615321" y="4213561"/>
            <a:ext cx="99679" cy="16545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787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1173</TotalTime>
  <Words>221</Words>
  <Application>Microsoft Macintosh PowerPoint</Application>
  <PresentationFormat>Skjermfremvisning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Gunnar Houge</dc:creator>
  <cp:lastModifiedBy>Gunnar Houge</cp:lastModifiedBy>
  <cp:revision>21</cp:revision>
  <dcterms:created xsi:type="dcterms:W3CDTF">2020-06-28T08:01:04Z</dcterms:created>
  <dcterms:modified xsi:type="dcterms:W3CDTF">2021-02-11T08:16:15Z</dcterms:modified>
</cp:coreProperties>
</file>